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A4BE46-E2B8-418F-8C55-9988AB2D4FCF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08A4E95-7832-4E8B-8248-2F9E7EB62C50}">
      <dgm:prSet phldrT="[Text]"/>
      <dgm:spPr>
        <a:solidFill>
          <a:srgbClr val="FFFF00"/>
        </a:solidFill>
      </dgm:spPr>
      <dgm:t>
        <a:bodyPr/>
        <a:lstStyle/>
        <a:p>
          <a:r>
            <a:rPr lang="cs-CZ" dirty="0" smtClean="0">
              <a:solidFill>
                <a:srgbClr val="1F0397"/>
              </a:solidFill>
            </a:rPr>
            <a:t>Formy </a:t>
          </a:r>
          <a:r>
            <a:rPr lang="cs-CZ" dirty="0" err="1" smtClean="0">
              <a:solidFill>
                <a:srgbClr val="1F0397"/>
              </a:solidFill>
            </a:rPr>
            <a:t>ped</a:t>
          </a:r>
          <a:r>
            <a:rPr lang="cs-CZ" dirty="0" smtClean="0">
              <a:solidFill>
                <a:srgbClr val="1F0397"/>
              </a:solidFill>
            </a:rPr>
            <a:t>. komunikace</a:t>
          </a:r>
          <a:endParaRPr lang="cs-CZ" dirty="0">
            <a:solidFill>
              <a:srgbClr val="1F0397"/>
            </a:solidFill>
          </a:endParaRPr>
        </a:p>
      </dgm:t>
    </dgm:pt>
    <dgm:pt modelId="{97AF73FC-1997-4311-87AE-40B196178581}" type="parTrans" cxnId="{6A4E1A62-9899-42AA-A062-0810CDC63397}">
      <dgm:prSet/>
      <dgm:spPr/>
      <dgm:t>
        <a:bodyPr/>
        <a:lstStyle/>
        <a:p>
          <a:endParaRPr lang="cs-CZ"/>
        </a:p>
      </dgm:t>
    </dgm:pt>
    <dgm:pt modelId="{85B5F2FD-0DC5-4265-8111-2321C25EFF11}" type="sibTrans" cxnId="{6A4E1A62-9899-42AA-A062-0810CDC63397}">
      <dgm:prSet/>
      <dgm:spPr/>
      <dgm:t>
        <a:bodyPr/>
        <a:lstStyle/>
        <a:p>
          <a:endParaRPr lang="cs-CZ"/>
        </a:p>
      </dgm:t>
    </dgm:pt>
    <dgm:pt modelId="{DCAFC9EA-B48C-4964-B937-EB90EBD20BC5}">
      <dgm:prSet phldrT="[Text]"/>
      <dgm:spPr>
        <a:solidFill>
          <a:srgbClr val="92D050"/>
        </a:solidFill>
      </dgm:spPr>
      <dgm:t>
        <a:bodyPr/>
        <a:lstStyle/>
        <a:p>
          <a:r>
            <a:rPr lang="cs-CZ" b="1" dirty="0" smtClean="0">
              <a:solidFill>
                <a:srgbClr val="CC0000"/>
              </a:solidFill>
            </a:rPr>
            <a:t>verbální</a:t>
          </a:r>
          <a:endParaRPr lang="cs-CZ" b="1" dirty="0">
            <a:solidFill>
              <a:srgbClr val="CC0000"/>
            </a:solidFill>
          </a:endParaRPr>
        </a:p>
      </dgm:t>
    </dgm:pt>
    <dgm:pt modelId="{E31249A0-693B-4F10-8CAC-2D0F431638EA}" type="parTrans" cxnId="{099483E0-DCFC-4E84-A9AD-FD69D1E52932}">
      <dgm:prSet/>
      <dgm:spPr/>
      <dgm:t>
        <a:bodyPr/>
        <a:lstStyle/>
        <a:p>
          <a:endParaRPr lang="cs-CZ"/>
        </a:p>
      </dgm:t>
    </dgm:pt>
    <dgm:pt modelId="{CBF3924D-89AE-4542-A90F-BB74217B3738}" type="sibTrans" cxnId="{099483E0-DCFC-4E84-A9AD-FD69D1E52932}">
      <dgm:prSet/>
      <dgm:spPr/>
      <dgm:t>
        <a:bodyPr/>
        <a:lstStyle/>
        <a:p>
          <a:endParaRPr lang="cs-CZ"/>
        </a:p>
      </dgm:t>
    </dgm:pt>
    <dgm:pt modelId="{7F18A7F2-2A64-4D77-A854-E487495EA574}">
      <dgm:prSet phldrT="[Text]"/>
      <dgm:spPr>
        <a:solidFill>
          <a:srgbClr val="99CCFF"/>
        </a:solidFill>
      </dgm:spPr>
      <dgm:t>
        <a:bodyPr/>
        <a:lstStyle/>
        <a:p>
          <a:r>
            <a:rPr lang="cs-CZ" b="1" dirty="0" smtClean="0">
              <a:solidFill>
                <a:srgbClr val="CC0000"/>
              </a:solidFill>
            </a:rPr>
            <a:t>neverbální</a:t>
          </a:r>
          <a:endParaRPr lang="cs-CZ" b="1" dirty="0">
            <a:solidFill>
              <a:srgbClr val="CC0000"/>
            </a:solidFill>
          </a:endParaRPr>
        </a:p>
      </dgm:t>
    </dgm:pt>
    <dgm:pt modelId="{DA44B008-D5E7-42B3-AC2C-6F1FA06C19C1}" type="parTrans" cxnId="{91491096-A15D-4ECC-8F24-6D060CEE690C}">
      <dgm:prSet/>
      <dgm:spPr/>
      <dgm:t>
        <a:bodyPr/>
        <a:lstStyle/>
        <a:p>
          <a:endParaRPr lang="cs-CZ"/>
        </a:p>
      </dgm:t>
    </dgm:pt>
    <dgm:pt modelId="{8EBA8039-3351-461E-B01A-94FBF2DFEEE7}" type="sibTrans" cxnId="{91491096-A15D-4ECC-8F24-6D060CEE690C}">
      <dgm:prSet/>
      <dgm:spPr/>
      <dgm:t>
        <a:bodyPr/>
        <a:lstStyle/>
        <a:p>
          <a:endParaRPr lang="cs-CZ"/>
        </a:p>
      </dgm:t>
    </dgm:pt>
    <dgm:pt modelId="{37080703-CB00-4B05-A138-091748E39BAB}">
      <dgm:prSet phldrT="[Text]"/>
      <dgm:spPr>
        <a:solidFill>
          <a:srgbClr val="9966FF"/>
        </a:solidFill>
      </dgm:spPr>
      <dgm:t>
        <a:bodyPr/>
        <a:lstStyle/>
        <a:p>
          <a:r>
            <a:rPr lang="cs-CZ" b="1" dirty="0" smtClean="0">
              <a:solidFill>
                <a:srgbClr val="CC0000"/>
              </a:solidFill>
            </a:rPr>
            <a:t>komunikace činem</a:t>
          </a:r>
          <a:endParaRPr lang="cs-CZ" b="1" dirty="0">
            <a:solidFill>
              <a:srgbClr val="CC0000"/>
            </a:solidFill>
          </a:endParaRPr>
        </a:p>
      </dgm:t>
    </dgm:pt>
    <dgm:pt modelId="{98348E97-F558-4C48-8985-703B3E538D39}" type="parTrans" cxnId="{CADC5762-CCB7-4EAC-8FD4-2A67C0E19806}">
      <dgm:prSet/>
      <dgm:spPr/>
      <dgm:t>
        <a:bodyPr/>
        <a:lstStyle/>
        <a:p>
          <a:endParaRPr lang="cs-CZ"/>
        </a:p>
      </dgm:t>
    </dgm:pt>
    <dgm:pt modelId="{6E942B71-E71B-4147-AC24-B94678B2C472}" type="sibTrans" cxnId="{CADC5762-CCB7-4EAC-8FD4-2A67C0E19806}">
      <dgm:prSet/>
      <dgm:spPr/>
      <dgm:t>
        <a:bodyPr/>
        <a:lstStyle/>
        <a:p>
          <a:endParaRPr lang="cs-CZ"/>
        </a:p>
      </dgm:t>
    </dgm:pt>
    <dgm:pt modelId="{10F49B9E-FC59-4E91-A6D4-3256364FEF48}" type="pres">
      <dgm:prSet presAssocID="{85A4BE46-E2B8-418F-8C55-9988AB2D4FC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EDDE43A-3DAF-45D1-BEB1-DE6A255AF8B7}" type="pres">
      <dgm:prSet presAssocID="{208A4E95-7832-4E8B-8248-2F9E7EB62C50}" presName="roof" presStyleLbl="dkBgShp" presStyleIdx="0" presStyleCnt="2"/>
      <dgm:spPr/>
      <dgm:t>
        <a:bodyPr/>
        <a:lstStyle/>
        <a:p>
          <a:endParaRPr lang="cs-CZ"/>
        </a:p>
      </dgm:t>
    </dgm:pt>
    <dgm:pt modelId="{8CB9CF03-3F6F-4826-BB84-E9FD8EBB34E5}" type="pres">
      <dgm:prSet presAssocID="{208A4E95-7832-4E8B-8248-2F9E7EB62C50}" presName="pillars" presStyleCnt="0"/>
      <dgm:spPr/>
    </dgm:pt>
    <dgm:pt modelId="{A880F4D7-8AF6-4F12-BEC8-69524EEB0C2D}" type="pres">
      <dgm:prSet presAssocID="{208A4E95-7832-4E8B-8248-2F9E7EB62C50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1D4E48-12D4-49A1-A81D-31F72F18F2EA}" type="pres">
      <dgm:prSet presAssocID="{7F18A7F2-2A64-4D77-A854-E487495EA574}" presName="pillarX" presStyleLbl="node1" presStyleIdx="1" presStyleCnt="3" custLinFactNeighborX="-2165" custLinFactNeighborY="-42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BCB409F-1443-47ED-A822-714140DD2028}" type="pres">
      <dgm:prSet presAssocID="{37080703-CB00-4B05-A138-091748E39BAB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6045F19-4DF3-484D-9EFD-4074F4CDDD7F}" type="pres">
      <dgm:prSet presAssocID="{208A4E95-7832-4E8B-8248-2F9E7EB62C50}" presName="base" presStyleLbl="dkBgShp" presStyleIdx="1" presStyleCnt="2" custLinFactNeighborX="-391" custLinFactNeighborY="-54440"/>
      <dgm:spPr/>
    </dgm:pt>
  </dgm:ptLst>
  <dgm:cxnLst>
    <dgm:cxn modelId="{93F8BFDC-795C-49A8-BEF6-09524308B317}" type="presOf" srcId="{208A4E95-7832-4E8B-8248-2F9E7EB62C50}" destId="{3EDDE43A-3DAF-45D1-BEB1-DE6A255AF8B7}" srcOrd="0" destOrd="0" presId="urn:microsoft.com/office/officeart/2005/8/layout/hList3"/>
    <dgm:cxn modelId="{C3858CD0-7642-4488-B355-8B7DDC8D26DC}" type="presOf" srcId="{85A4BE46-E2B8-418F-8C55-9988AB2D4FCF}" destId="{10F49B9E-FC59-4E91-A6D4-3256364FEF48}" srcOrd="0" destOrd="0" presId="urn:microsoft.com/office/officeart/2005/8/layout/hList3"/>
    <dgm:cxn modelId="{099483E0-DCFC-4E84-A9AD-FD69D1E52932}" srcId="{208A4E95-7832-4E8B-8248-2F9E7EB62C50}" destId="{DCAFC9EA-B48C-4964-B937-EB90EBD20BC5}" srcOrd="0" destOrd="0" parTransId="{E31249A0-693B-4F10-8CAC-2D0F431638EA}" sibTransId="{CBF3924D-89AE-4542-A90F-BB74217B3738}"/>
    <dgm:cxn modelId="{91491096-A15D-4ECC-8F24-6D060CEE690C}" srcId="{208A4E95-7832-4E8B-8248-2F9E7EB62C50}" destId="{7F18A7F2-2A64-4D77-A854-E487495EA574}" srcOrd="1" destOrd="0" parTransId="{DA44B008-D5E7-42B3-AC2C-6F1FA06C19C1}" sibTransId="{8EBA8039-3351-461E-B01A-94FBF2DFEEE7}"/>
    <dgm:cxn modelId="{192A6E7C-3AC1-443E-A93C-4B9B8B75E94A}" type="presOf" srcId="{DCAFC9EA-B48C-4964-B937-EB90EBD20BC5}" destId="{A880F4D7-8AF6-4F12-BEC8-69524EEB0C2D}" srcOrd="0" destOrd="0" presId="urn:microsoft.com/office/officeart/2005/8/layout/hList3"/>
    <dgm:cxn modelId="{54AA8E2B-B6DA-4DFA-95F0-1452A708BA81}" type="presOf" srcId="{37080703-CB00-4B05-A138-091748E39BAB}" destId="{BBCB409F-1443-47ED-A822-714140DD2028}" srcOrd="0" destOrd="0" presId="urn:microsoft.com/office/officeart/2005/8/layout/hList3"/>
    <dgm:cxn modelId="{6A4E1A62-9899-42AA-A062-0810CDC63397}" srcId="{85A4BE46-E2B8-418F-8C55-9988AB2D4FCF}" destId="{208A4E95-7832-4E8B-8248-2F9E7EB62C50}" srcOrd="0" destOrd="0" parTransId="{97AF73FC-1997-4311-87AE-40B196178581}" sibTransId="{85B5F2FD-0DC5-4265-8111-2321C25EFF11}"/>
    <dgm:cxn modelId="{915F4701-52AD-41E2-864B-B49F526F6B22}" type="presOf" srcId="{7F18A7F2-2A64-4D77-A854-E487495EA574}" destId="{2F1D4E48-12D4-49A1-A81D-31F72F18F2EA}" srcOrd="0" destOrd="0" presId="urn:microsoft.com/office/officeart/2005/8/layout/hList3"/>
    <dgm:cxn modelId="{CADC5762-CCB7-4EAC-8FD4-2A67C0E19806}" srcId="{208A4E95-7832-4E8B-8248-2F9E7EB62C50}" destId="{37080703-CB00-4B05-A138-091748E39BAB}" srcOrd="2" destOrd="0" parTransId="{98348E97-F558-4C48-8985-703B3E538D39}" sibTransId="{6E942B71-E71B-4147-AC24-B94678B2C472}"/>
    <dgm:cxn modelId="{DD7A62CD-ED64-413E-892E-6CAC4814D8FF}" type="presParOf" srcId="{10F49B9E-FC59-4E91-A6D4-3256364FEF48}" destId="{3EDDE43A-3DAF-45D1-BEB1-DE6A255AF8B7}" srcOrd="0" destOrd="0" presId="urn:microsoft.com/office/officeart/2005/8/layout/hList3"/>
    <dgm:cxn modelId="{6C747403-261D-4197-AEDC-7EFAA98B05A5}" type="presParOf" srcId="{10F49B9E-FC59-4E91-A6D4-3256364FEF48}" destId="{8CB9CF03-3F6F-4826-BB84-E9FD8EBB34E5}" srcOrd="1" destOrd="0" presId="urn:microsoft.com/office/officeart/2005/8/layout/hList3"/>
    <dgm:cxn modelId="{EAE01584-4897-446D-8900-3D6AE239B3B4}" type="presParOf" srcId="{8CB9CF03-3F6F-4826-BB84-E9FD8EBB34E5}" destId="{A880F4D7-8AF6-4F12-BEC8-69524EEB0C2D}" srcOrd="0" destOrd="0" presId="urn:microsoft.com/office/officeart/2005/8/layout/hList3"/>
    <dgm:cxn modelId="{7CE3F40D-6D00-4AC1-A1F7-857465CD7CAA}" type="presParOf" srcId="{8CB9CF03-3F6F-4826-BB84-E9FD8EBB34E5}" destId="{2F1D4E48-12D4-49A1-A81D-31F72F18F2EA}" srcOrd="1" destOrd="0" presId="urn:microsoft.com/office/officeart/2005/8/layout/hList3"/>
    <dgm:cxn modelId="{237C2CF4-3723-437F-A77E-C141232043BE}" type="presParOf" srcId="{8CB9CF03-3F6F-4826-BB84-E9FD8EBB34E5}" destId="{BBCB409F-1443-47ED-A822-714140DD2028}" srcOrd="2" destOrd="0" presId="urn:microsoft.com/office/officeart/2005/8/layout/hList3"/>
    <dgm:cxn modelId="{64EA8986-CB7B-460D-AC72-507C946A83C3}" type="presParOf" srcId="{10F49B9E-FC59-4E91-A6D4-3256364FEF48}" destId="{56045F19-4DF3-484D-9EFD-4074F4CDDD7F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EDDE43A-3DAF-45D1-BEB1-DE6A255AF8B7}">
      <dsp:nvSpPr>
        <dsp:cNvPr id="0" name=""/>
        <dsp:cNvSpPr/>
      </dsp:nvSpPr>
      <dsp:spPr>
        <a:xfrm>
          <a:off x="0" y="0"/>
          <a:ext cx="7881950" cy="792961"/>
        </a:xfrm>
        <a:prstGeom prst="rect">
          <a:avLst/>
        </a:prstGeom>
        <a:solidFill>
          <a:srgbClr val="FFFF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>
              <a:solidFill>
                <a:srgbClr val="1F0397"/>
              </a:solidFill>
            </a:rPr>
            <a:t>Formy </a:t>
          </a:r>
          <a:r>
            <a:rPr lang="cs-CZ" sz="3600" kern="1200" dirty="0" err="1" smtClean="0">
              <a:solidFill>
                <a:srgbClr val="1F0397"/>
              </a:solidFill>
            </a:rPr>
            <a:t>ped</a:t>
          </a:r>
          <a:r>
            <a:rPr lang="cs-CZ" sz="3600" kern="1200" dirty="0" smtClean="0">
              <a:solidFill>
                <a:srgbClr val="1F0397"/>
              </a:solidFill>
            </a:rPr>
            <a:t>. komunikace</a:t>
          </a:r>
          <a:endParaRPr lang="cs-CZ" sz="3600" kern="1200" dirty="0">
            <a:solidFill>
              <a:srgbClr val="1F0397"/>
            </a:solidFill>
          </a:endParaRPr>
        </a:p>
      </dsp:txBody>
      <dsp:txXfrm>
        <a:off x="0" y="0"/>
        <a:ext cx="7881950" cy="792961"/>
      </dsp:txXfrm>
    </dsp:sp>
    <dsp:sp modelId="{A880F4D7-8AF6-4F12-BEC8-69524EEB0C2D}">
      <dsp:nvSpPr>
        <dsp:cNvPr id="0" name=""/>
        <dsp:cNvSpPr/>
      </dsp:nvSpPr>
      <dsp:spPr>
        <a:xfrm>
          <a:off x="3848" y="792961"/>
          <a:ext cx="2624750" cy="1665219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b="1" kern="1200" dirty="0" smtClean="0">
              <a:solidFill>
                <a:srgbClr val="CC0000"/>
              </a:solidFill>
            </a:rPr>
            <a:t>verbální</a:t>
          </a:r>
          <a:endParaRPr lang="cs-CZ" sz="3600" b="1" kern="1200" dirty="0">
            <a:solidFill>
              <a:srgbClr val="CC0000"/>
            </a:solidFill>
          </a:endParaRPr>
        </a:p>
      </dsp:txBody>
      <dsp:txXfrm>
        <a:off x="3848" y="792961"/>
        <a:ext cx="2624750" cy="1665219"/>
      </dsp:txXfrm>
    </dsp:sp>
    <dsp:sp modelId="{2F1D4E48-12D4-49A1-A81D-31F72F18F2EA}">
      <dsp:nvSpPr>
        <dsp:cNvPr id="0" name=""/>
        <dsp:cNvSpPr/>
      </dsp:nvSpPr>
      <dsp:spPr>
        <a:xfrm>
          <a:off x="2571773" y="785818"/>
          <a:ext cx="2624750" cy="1665219"/>
        </a:xfrm>
        <a:prstGeom prst="rect">
          <a:avLst/>
        </a:prstGeom>
        <a:solidFill>
          <a:srgbClr val="99CC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b="1" kern="1200" dirty="0" smtClean="0">
              <a:solidFill>
                <a:srgbClr val="CC0000"/>
              </a:solidFill>
            </a:rPr>
            <a:t>neverbální</a:t>
          </a:r>
          <a:endParaRPr lang="cs-CZ" sz="3600" b="1" kern="1200" dirty="0">
            <a:solidFill>
              <a:srgbClr val="CC0000"/>
            </a:solidFill>
          </a:endParaRPr>
        </a:p>
      </dsp:txBody>
      <dsp:txXfrm>
        <a:off x="2571773" y="785818"/>
        <a:ext cx="2624750" cy="1665219"/>
      </dsp:txXfrm>
    </dsp:sp>
    <dsp:sp modelId="{BBCB409F-1443-47ED-A822-714140DD2028}">
      <dsp:nvSpPr>
        <dsp:cNvPr id="0" name=""/>
        <dsp:cNvSpPr/>
      </dsp:nvSpPr>
      <dsp:spPr>
        <a:xfrm>
          <a:off x="5253350" y="792961"/>
          <a:ext cx="2624750" cy="1665219"/>
        </a:xfrm>
        <a:prstGeom prst="rect">
          <a:avLst/>
        </a:prstGeom>
        <a:solidFill>
          <a:srgbClr val="9966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b="1" kern="1200" dirty="0" smtClean="0">
              <a:solidFill>
                <a:srgbClr val="CC0000"/>
              </a:solidFill>
            </a:rPr>
            <a:t>komunikace činem</a:t>
          </a:r>
          <a:endParaRPr lang="cs-CZ" sz="3600" b="1" kern="1200" dirty="0">
            <a:solidFill>
              <a:srgbClr val="CC0000"/>
            </a:solidFill>
          </a:endParaRPr>
        </a:p>
      </dsp:txBody>
      <dsp:txXfrm>
        <a:off x="5253350" y="792961"/>
        <a:ext cx="2624750" cy="1665219"/>
      </dsp:txXfrm>
    </dsp:sp>
    <dsp:sp modelId="{56045F19-4DF3-484D-9EFD-4074F4CDDD7F}">
      <dsp:nvSpPr>
        <dsp:cNvPr id="0" name=""/>
        <dsp:cNvSpPr/>
      </dsp:nvSpPr>
      <dsp:spPr>
        <a:xfrm>
          <a:off x="0" y="2357454"/>
          <a:ext cx="7881950" cy="185024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EC28-AA77-4982-A2E7-81FFCF90533E}" type="datetimeFigureOut">
              <a:rPr lang="cs-CZ" smtClean="0"/>
              <a:pPr/>
              <a:t>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3437-3A7C-44AC-9276-C7F83DEF20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EC28-AA77-4982-A2E7-81FFCF90533E}" type="datetimeFigureOut">
              <a:rPr lang="cs-CZ" smtClean="0"/>
              <a:pPr/>
              <a:t>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3437-3A7C-44AC-9276-C7F83DEF20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EC28-AA77-4982-A2E7-81FFCF90533E}" type="datetimeFigureOut">
              <a:rPr lang="cs-CZ" smtClean="0"/>
              <a:pPr/>
              <a:t>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3437-3A7C-44AC-9276-C7F83DEF20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EC28-AA77-4982-A2E7-81FFCF90533E}" type="datetimeFigureOut">
              <a:rPr lang="cs-CZ" smtClean="0"/>
              <a:pPr/>
              <a:t>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3437-3A7C-44AC-9276-C7F83DEF20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EC28-AA77-4982-A2E7-81FFCF90533E}" type="datetimeFigureOut">
              <a:rPr lang="cs-CZ" smtClean="0"/>
              <a:pPr/>
              <a:t>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3437-3A7C-44AC-9276-C7F83DEF20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EC28-AA77-4982-A2E7-81FFCF90533E}" type="datetimeFigureOut">
              <a:rPr lang="cs-CZ" smtClean="0"/>
              <a:pPr/>
              <a:t>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3437-3A7C-44AC-9276-C7F83DEF20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EC28-AA77-4982-A2E7-81FFCF90533E}" type="datetimeFigureOut">
              <a:rPr lang="cs-CZ" smtClean="0"/>
              <a:pPr/>
              <a:t>1.3.2014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3437-3A7C-44AC-9276-C7F83DEF20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EC28-AA77-4982-A2E7-81FFCF90533E}" type="datetimeFigureOut">
              <a:rPr lang="cs-CZ" smtClean="0"/>
              <a:pPr/>
              <a:t>1.3.2014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3437-3A7C-44AC-9276-C7F83DEF20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EC28-AA77-4982-A2E7-81FFCF90533E}" type="datetimeFigureOut">
              <a:rPr lang="cs-CZ" smtClean="0"/>
              <a:pPr/>
              <a:t>1.3.2014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3437-3A7C-44AC-9276-C7F83DEF20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EC28-AA77-4982-A2E7-81FFCF90533E}" type="datetimeFigureOut">
              <a:rPr lang="cs-CZ" smtClean="0"/>
              <a:pPr/>
              <a:t>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3437-3A7C-44AC-9276-C7F83DEF20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EC28-AA77-4982-A2E7-81FFCF90533E}" type="datetimeFigureOut">
              <a:rPr lang="cs-CZ" smtClean="0"/>
              <a:pPr/>
              <a:t>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3437-3A7C-44AC-9276-C7F83DEF20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7EC28-AA77-4982-A2E7-81FFCF90533E}" type="datetimeFigureOut">
              <a:rPr lang="cs-CZ" smtClean="0"/>
              <a:pPr/>
              <a:t>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E3437-3A7C-44AC-9276-C7F83DEF209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tul.cz/Obecna-prirucka-pro-uzivatele-databazi-v-UKN-TU-v-Liberci-809.php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hyperlink" Target="http://knihovna.tul.cz/Obecna-prirucka-pro-uzivatele-databazi-v-UKN-TU-v-Liberci-809.php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knihovna.tul.cz/Obecna-prirucka-pro-uzivatele-databazi-v-UKN-TU-v-Liberci-809.ph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tul.cz/Obecna-prirucka-pro-uzivatele-databazi-v-UKN-TU-v-Liberci-809.php" TargetMode="External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tul.cz/Obecna-prirucka-pro-uzivatele-databazi-v-UKN-TU-v-Liberci-809.php" TargetMode="Externa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knihovna.tul.cz/Obecna-prirucka-pro-uzivatele-databazi-v-UKN-TU-v-Liberci-809.ph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Pedagogická komunikace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Vyučování </a:t>
            </a:r>
            <a:r>
              <a:rPr lang="cs-CZ" b="1" dirty="0" smtClean="0">
                <a:solidFill>
                  <a:srgbClr val="1F0397"/>
                </a:solidFill>
              </a:rPr>
              <a:t>= sociální aktivita, kdy na sebe působí dva či více subjektů</a:t>
            </a:r>
            <a:endParaRPr lang="cs-CZ" b="1" dirty="0">
              <a:solidFill>
                <a:srgbClr val="1F0397"/>
              </a:solidFill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sz="quarter" idx="1"/>
          </p:nvPr>
        </p:nvSpPr>
        <p:spPr>
          <a:xfrm>
            <a:off x="457200" y="1643050"/>
            <a:ext cx="4041648" cy="4513910"/>
          </a:xfrm>
        </p:spPr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</a:rPr>
              <a:t>Sociální styk zahrnuje v sobě 3 aspekty:</a:t>
            </a:r>
          </a:p>
          <a:p>
            <a:r>
              <a:rPr lang="cs-CZ" b="1" dirty="0" smtClean="0">
                <a:solidFill>
                  <a:srgbClr val="7030A0"/>
                </a:solidFill>
              </a:rPr>
              <a:t>Interakční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008000"/>
                </a:solidFill>
              </a:rPr>
              <a:t>(vzájemné působení, ovlivňování)</a:t>
            </a:r>
          </a:p>
          <a:p>
            <a:r>
              <a:rPr lang="cs-CZ" b="1" dirty="0" smtClean="0">
                <a:solidFill>
                  <a:srgbClr val="7030A0"/>
                </a:solidFill>
              </a:rPr>
              <a:t>Komunikační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008000"/>
                </a:solidFill>
              </a:rPr>
              <a:t>(sdělování významů)</a:t>
            </a:r>
          </a:p>
          <a:p>
            <a:r>
              <a:rPr lang="cs-CZ" b="1" dirty="0" smtClean="0">
                <a:solidFill>
                  <a:srgbClr val="7030A0"/>
                </a:solidFill>
              </a:rPr>
              <a:t>Percepční </a:t>
            </a:r>
            <a:r>
              <a:rPr lang="cs-CZ" b="1" dirty="0" smtClean="0">
                <a:solidFill>
                  <a:srgbClr val="008000"/>
                </a:solidFill>
              </a:rPr>
              <a:t>(vnímání našich partnerů v rámci komunikačních aktivit)</a:t>
            </a:r>
            <a:endParaRPr lang="cs-CZ" b="1" dirty="0">
              <a:solidFill>
                <a:srgbClr val="008000"/>
              </a:solidFill>
            </a:endParaRPr>
          </a:p>
        </p:txBody>
      </p:sp>
      <p:sp>
        <p:nvSpPr>
          <p:cNvPr id="16" name="Zástupný symbol pro obsah 15"/>
          <p:cNvSpPr>
            <a:spLocks noGrp="1"/>
          </p:cNvSpPr>
          <p:nvPr>
            <p:ph sz="quarter" idx="2"/>
          </p:nvPr>
        </p:nvSpPr>
        <p:spPr>
          <a:xfrm>
            <a:off x="4632198" y="1643050"/>
            <a:ext cx="4041648" cy="4510862"/>
          </a:xfrm>
        </p:spPr>
        <p:txBody>
          <a:bodyPr/>
          <a:lstStyle/>
          <a:p>
            <a:pPr marL="0" lvl="0" indent="0">
              <a:buClr>
                <a:srgbClr val="727CA3"/>
              </a:buClr>
              <a:buNone/>
            </a:pPr>
            <a:r>
              <a:rPr lang="cs-CZ" sz="2400" b="1" dirty="0" smtClean="0">
                <a:solidFill>
                  <a:srgbClr val="FF0000"/>
                </a:solidFill>
              </a:rPr>
              <a:t>Pedagogická komunikace = specifická forma komunikace sociální</a:t>
            </a:r>
          </a:p>
          <a:p>
            <a:endParaRPr lang="cs-CZ" dirty="0"/>
          </a:p>
        </p:txBody>
      </p:sp>
      <p:pic>
        <p:nvPicPr>
          <p:cNvPr id="27650" name="Picture 2" descr="http://www.otevrene-vyucovani.cz/ov/pravidla/prav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357562"/>
            <a:ext cx="4034539" cy="2687652"/>
          </a:xfrm>
          <a:prstGeom prst="rect">
            <a:avLst/>
          </a:prstGeom>
          <a:noFill/>
        </p:spPr>
      </p:pic>
      <p:sp>
        <p:nvSpPr>
          <p:cNvPr id="19" name="Obdélník 18"/>
          <p:cNvSpPr/>
          <p:nvPr/>
        </p:nvSpPr>
        <p:spPr>
          <a:xfrm>
            <a:off x="6000760" y="1000108"/>
            <a:ext cx="176902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5400" b="1" dirty="0" smtClean="0">
                <a:solidFill>
                  <a:srgbClr val="1F0397"/>
                </a:solidFill>
                <a:latin typeface="Bookman Old Style"/>
                <a:ea typeface="+mj-ea"/>
                <a:cs typeface="+mj-cs"/>
                <a:sym typeface="Wingdings"/>
              </a:rPr>
              <a:t></a:t>
            </a:r>
            <a:endParaRPr lang="cs-CZ" sz="5400" dirty="0"/>
          </a:p>
        </p:txBody>
      </p:sp>
      <p:pic>
        <p:nvPicPr>
          <p:cNvPr id="7" name="irc_mi" descr="http://knihovna.tul.cz/gfx/download.png">
            <a:hlinkClick r:id="rId3"/>
          </p:cNvPr>
          <p:cNvPicPr/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7740352" y="620688"/>
            <a:ext cx="1057275" cy="10572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Žákům předávané informace mají zpravidla 3 složky: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cs-CZ" sz="2400" b="1" dirty="0" smtClean="0">
                <a:solidFill>
                  <a:srgbClr val="FF0000"/>
                </a:solidFill>
              </a:rPr>
              <a:t>Kognitivní</a:t>
            </a:r>
            <a:r>
              <a:rPr lang="cs-CZ" sz="2400" b="1" dirty="0" smtClean="0">
                <a:solidFill>
                  <a:srgbClr val="1F0397"/>
                </a:solidFill>
              </a:rPr>
              <a:t> (předávání faktů, informací – rozvoj poznávací stránky osobnosti žáka)</a:t>
            </a:r>
          </a:p>
          <a:p>
            <a:pPr marL="514350" indent="-514350">
              <a:buFont typeface="+mj-lt"/>
              <a:buAutoNum type="alphaUcPeriod"/>
            </a:pPr>
            <a:r>
              <a:rPr lang="cs-CZ" sz="2400" b="1" dirty="0" smtClean="0">
                <a:solidFill>
                  <a:srgbClr val="FF0000"/>
                </a:solidFill>
              </a:rPr>
              <a:t> Afektivní </a:t>
            </a:r>
            <a:r>
              <a:rPr lang="cs-CZ" sz="2400" b="1" dirty="0" smtClean="0">
                <a:solidFill>
                  <a:srgbClr val="1F0397"/>
                </a:solidFill>
              </a:rPr>
              <a:t>(rozvoj motivů k učení, vytváření žádoucích postojů)</a:t>
            </a:r>
          </a:p>
          <a:p>
            <a:pPr marL="514350" indent="-514350">
              <a:buFont typeface="+mj-lt"/>
              <a:buAutoNum type="alphaUcPeriod"/>
            </a:pPr>
            <a:r>
              <a:rPr lang="cs-CZ" sz="2400" b="1" dirty="0" smtClean="0">
                <a:solidFill>
                  <a:srgbClr val="1F0397"/>
                </a:solidFill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</a:rPr>
              <a:t>Regulativní</a:t>
            </a:r>
            <a:r>
              <a:rPr lang="cs-CZ" sz="2400" b="1" dirty="0" smtClean="0">
                <a:solidFill>
                  <a:srgbClr val="1F0397"/>
                </a:solidFill>
              </a:rPr>
              <a:t> (slouží k realizaci vyučování v souladu s předem vymezenými cíl</a:t>
            </a:r>
            <a:r>
              <a:rPr lang="cs-CZ" sz="2400" dirty="0" smtClean="0">
                <a:solidFill>
                  <a:srgbClr val="1F0397"/>
                </a:solidFill>
              </a:rPr>
              <a:t>i)</a:t>
            </a:r>
          </a:p>
          <a:p>
            <a:pPr marL="514350" indent="-514350">
              <a:buFont typeface="+mj-lt"/>
              <a:buAutoNum type="alphaUcPeriod"/>
            </a:pPr>
            <a:endParaRPr lang="cs-CZ" dirty="0" smtClean="0">
              <a:solidFill>
                <a:srgbClr val="1F0397"/>
              </a:solidFill>
            </a:endParaRPr>
          </a:p>
          <a:p>
            <a:pPr marL="514350" indent="-514350">
              <a:buNone/>
            </a:pPr>
            <a:endParaRPr lang="cs-CZ" b="1" dirty="0">
              <a:solidFill>
                <a:srgbClr val="008000"/>
              </a:solidFill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714348" y="4071942"/>
          <a:ext cx="7881950" cy="2643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rc_mi" descr="http://knihovna.tul.cz/gfx/download.png">
            <a:hlinkClick r:id="rId7"/>
          </p:cNvPr>
          <p:cNvPicPr/>
          <p:nvPr/>
        </p:nvPicPr>
        <p:blipFill>
          <a:blip r:embed="rId8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7596336" y="188640"/>
            <a:ext cx="1057275" cy="10572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u="sng" dirty="0" smtClean="0">
                <a:solidFill>
                  <a:srgbClr val="3333FF"/>
                </a:solidFill>
              </a:rPr>
              <a:t>Faktické:</a:t>
            </a:r>
            <a:r>
              <a:rPr lang="cs-CZ" b="1" dirty="0" smtClean="0"/>
              <a:t> odpověď = fakt, reprodukce, konkrétní informace </a:t>
            </a:r>
            <a:r>
              <a:rPr lang="cs-CZ" b="1" i="1" dirty="0" smtClean="0"/>
              <a:t>– </a:t>
            </a:r>
            <a:r>
              <a:rPr lang="cs-CZ" b="1" i="1" dirty="0" smtClean="0">
                <a:solidFill>
                  <a:srgbClr val="9900CC"/>
                </a:solidFill>
              </a:rPr>
              <a:t>Kdy se odehrála bitva na Bílé hoře?</a:t>
            </a:r>
            <a:endParaRPr lang="cs-CZ" b="1" u="sng" dirty="0" smtClean="0">
              <a:solidFill>
                <a:srgbClr val="9900CC"/>
              </a:solidFill>
            </a:endParaRPr>
          </a:p>
          <a:p>
            <a:r>
              <a:rPr lang="cs-CZ" b="1" u="sng" dirty="0" smtClean="0">
                <a:solidFill>
                  <a:srgbClr val="3333FF"/>
                </a:solidFill>
              </a:rPr>
              <a:t>Vyjasňující:</a:t>
            </a:r>
            <a:r>
              <a:rPr lang="cs-CZ" b="1" i="1" dirty="0" smtClean="0"/>
              <a:t> - </a:t>
            </a:r>
            <a:r>
              <a:rPr lang="cs-CZ" b="1" i="1" dirty="0" smtClean="0">
                <a:solidFill>
                  <a:srgbClr val="9900CC"/>
                </a:solidFill>
              </a:rPr>
              <a:t>Chcete říct…? Jestli jsem tomu dobře rozuměl…? Možná, že se mýlím, ale říkal jste…?</a:t>
            </a:r>
            <a:r>
              <a:rPr lang="cs-CZ" b="1" i="1" dirty="0" smtClean="0"/>
              <a:t> (</a:t>
            </a:r>
            <a:r>
              <a:rPr lang="cs-CZ" b="1" dirty="0" smtClean="0"/>
              <a:t>Pozor na ironii v hlase!)</a:t>
            </a:r>
          </a:p>
          <a:p>
            <a:r>
              <a:rPr lang="cs-CZ" sz="2400" b="1" u="sng" dirty="0" smtClean="0">
                <a:solidFill>
                  <a:srgbClr val="3333FF"/>
                </a:solidFill>
              </a:rPr>
              <a:t>Interpretační (vysvětlovací):</a:t>
            </a:r>
            <a:r>
              <a:rPr lang="cs-CZ" sz="2400" b="1" i="1" dirty="0" smtClean="0"/>
              <a:t> </a:t>
            </a:r>
            <a:r>
              <a:rPr lang="cs-CZ" sz="2400" b="1" i="1" dirty="0" smtClean="0">
                <a:solidFill>
                  <a:srgbClr val="9900CC"/>
                </a:solidFill>
              </a:rPr>
              <a:t>Proč na podzim listí žloutne?</a:t>
            </a:r>
            <a:r>
              <a:rPr lang="cs-CZ" sz="2400" b="1" dirty="0" smtClean="0"/>
              <a:t> (tj. většinou začínají na „proč“ – blíží se otázkám na příčiny a důsledky, od tázaného vyžadují jistou dávku nezávislého myšlení)</a:t>
            </a:r>
            <a:endParaRPr lang="cs-CZ" sz="2400" b="1" u="sng" dirty="0" smtClean="0"/>
          </a:p>
          <a:p>
            <a:endParaRPr lang="cs-CZ" b="1" dirty="0" smtClean="0"/>
          </a:p>
          <a:p>
            <a:endParaRPr lang="cs-CZ" dirty="0"/>
          </a:p>
        </p:txBody>
      </p:sp>
      <p:pic>
        <p:nvPicPr>
          <p:cNvPr id="4" name="irc_mi" descr="http://knihovna.tul.cz/gfx/download.png">
            <a:hlinkClick r:id="rId2"/>
          </p:cNvPr>
          <p:cNvPicPr/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7524328" y="188640"/>
            <a:ext cx="1057275" cy="10572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b="1" u="sng" dirty="0" smtClean="0">
                <a:solidFill>
                  <a:srgbClr val="3333FF"/>
                </a:solidFill>
              </a:rPr>
              <a:t>Tvůrčí</a:t>
            </a:r>
            <a:r>
              <a:rPr lang="cs-CZ" sz="2400" b="1" dirty="0" smtClean="0">
                <a:solidFill>
                  <a:srgbClr val="3333FF"/>
                </a:solidFill>
              </a:rPr>
              <a:t>:</a:t>
            </a:r>
            <a:r>
              <a:rPr lang="cs-CZ" sz="2400" b="1" dirty="0" smtClean="0"/>
              <a:t> </a:t>
            </a:r>
            <a:r>
              <a:rPr lang="cs-CZ" sz="2400" b="1" i="1" dirty="0" smtClean="0">
                <a:solidFill>
                  <a:srgbClr val="9900CC"/>
                </a:solidFill>
              </a:rPr>
              <a:t>Co by se na světě změnilo, </a:t>
            </a:r>
            <a:r>
              <a:rPr lang="cs-CZ" sz="2400" b="1" i="1" u="sng" dirty="0" smtClean="0">
                <a:solidFill>
                  <a:srgbClr val="9900CC"/>
                </a:solidFill>
              </a:rPr>
              <a:t>kdyby</a:t>
            </a:r>
            <a:r>
              <a:rPr lang="cs-CZ" sz="2400" b="1" i="1" dirty="0" smtClean="0">
                <a:solidFill>
                  <a:srgbClr val="9900CC"/>
                </a:solidFill>
              </a:rPr>
              <a:t> lidé měli na rukou tři prsty? </a:t>
            </a:r>
            <a:r>
              <a:rPr lang="cs-CZ" sz="2400" b="1" i="1" u="sng" dirty="0" smtClean="0">
                <a:solidFill>
                  <a:srgbClr val="9900CC"/>
                </a:solidFill>
              </a:rPr>
              <a:t>Jak by</a:t>
            </a:r>
            <a:r>
              <a:rPr lang="cs-CZ" sz="2400" b="1" i="1" dirty="0" smtClean="0">
                <a:solidFill>
                  <a:srgbClr val="9900CC"/>
                </a:solidFill>
              </a:rPr>
              <a:t> se mohla od této chvíle zápletka filmu dále rozvíjet?</a:t>
            </a:r>
            <a:r>
              <a:rPr lang="cs-CZ" sz="2400" b="1" dirty="0" smtClean="0"/>
              <a:t> (tj. výrazy vyjadřující podmínku, domněnku, předpoklad</a:t>
            </a:r>
            <a:r>
              <a:rPr lang="cs-CZ" sz="2400" dirty="0" smtClean="0"/>
              <a:t> </a:t>
            </a:r>
          </a:p>
          <a:p>
            <a:r>
              <a:rPr lang="cs-CZ" b="1" u="sng" dirty="0" smtClean="0">
                <a:solidFill>
                  <a:srgbClr val="3333FF"/>
                </a:solidFill>
              </a:rPr>
              <a:t>Evaluační</a:t>
            </a:r>
            <a:r>
              <a:rPr lang="cs-CZ" b="1" u="sng" dirty="0">
                <a:solidFill>
                  <a:srgbClr val="3333FF"/>
                </a:solidFill>
              </a:rPr>
              <a:t>:</a:t>
            </a:r>
            <a:r>
              <a:rPr lang="cs-CZ" b="1" i="1" dirty="0"/>
              <a:t> </a:t>
            </a:r>
            <a:r>
              <a:rPr lang="cs-CZ" b="1" i="1" dirty="0">
                <a:solidFill>
                  <a:srgbClr val="9900CC"/>
                </a:solidFill>
              </a:rPr>
              <a:t>Co je na Honzově chování dobré a co špatné?</a:t>
            </a:r>
            <a:r>
              <a:rPr lang="cs-CZ" b="1" dirty="0"/>
              <a:t> (stanovení kritérií pro hodnocení určitých událostí, jevů)</a:t>
            </a:r>
            <a:endParaRPr lang="cs-CZ" b="1" u="sng" dirty="0"/>
          </a:p>
          <a:p>
            <a:r>
              <a:rPr lang="cs-CZ" b="1" u="sng" dirty="0">
                <a:solidFill>
                  <a:srgbClr val="3333FF"/>
                </a:solidFill>
              </a:rPr>
              <a:t>Praktické, aplikační:</a:t>
            </a:r>
            <a:r>
              <a:rPr lang="cs-CZ" b="1" i="1" dirty="0"/>
              <a:t> </a:t>
            </a:r>
            <a:r>
              <a:rPr lang="cs-CZ" b="1" i="1" dirty="0">
                <a:solidFill>
                  <a:srgbClr val="9900CC"/>
                </a:solidFill>
              </a:rPr>
              <a:t>Co byste dělal, kdybyste byl na místě hlavní postavy?</a:t>
            </a:r>
          </a:p>
        </p:txBody>
      </p:sp>
      <p:pic>
        <p:nvPicPr>
          <p:cNvPr id="23556" name="Picture 4" descr="MC900237869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5268913"/>
            <a:ext cx="1974850" cy="1589087"/>
          </a:xfrm>
          <a:prstGeom prst="rect">
            <a:avLst/>
          </a:prstGeom>
          <a:noFill/>
        </p:spPr>
      </p:pic>
      <p:pic>
        <p:nvPicPr>
          <p:cNvPr id="5" name="irc_mi" descr="http://knihovna.tul.cz/gfx/download.png">
            <a:hlinkClick r:id="rId3"/>
          </p:cNvPr>
          <p:cNvPicPr/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7596336" y="116632"/>
            <a:ext cx="1057275" cy="10572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9900CC"/>
                </a:solidFill>
              </a:rPr>
              <a:t>Průběh dotazování:</a:t>
            </a:r>
            <a:br>
              <a:rPr lang="cs-CZ" sz="4000" b="1" dirty="0">
                <a:solidFill>
                  <a:srgbClr val="9900CC"/>
                </a:solidFill>
              </a:rPr>
            </a:br>
            <a:endParaRPr lang="cs-CZ" sz="4000" b="1" dirty="0">
              <a:solidFill>
                <a:srgbClr val="9900CC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400" b="1" dirty="0">
                <a:solidFill>
                  <a:srgbClr val="3333FF"/>
                </a:solidFill>
              </a:rPr>
              <a:t>ponechat pauzu pro promyšlení odpovědi </a:t>
            </a:r>
            <a:r>
              <a:rPr lang="cs-CZ" sz="2400" b="1" dirty="0" smtClean="0">
                <a:solidFill>
                  <a:srgbClr val="3333FF"/>
                </a:solidFill>
              </a:rPr>
              <a:t> </a:t>
            </a:r>
            <a:r>
              <a:rPr lang="cs-CZ" sz="2400" b="1" dirty="0">
                <a:solidFill>
                  <a:srgbClr val="3333FF"/>
                </a:solidFill>
              </a:rPr>
              <a:t>3 – </a:t>
            </a:r>
            <a:r>
              <a:rPr lang="cs-CZ" sz="2400" b="1" dirty="0" smtClean="0">
                <a:solidFill>
                  <a:srgbClr val="3333FF"/>
                </a:solidFill>
              </a:rPr>
              <a:t>5 s</a:t>
            </a:r>
            <a:endParaRPr lang="cs-CZ" sz="2400" b="1" dirty="0">
              <a:solidFill>
                <a:srgbClr val="3333FF"/>
              </a:solidFill>
            </a:endParaRPr>
          </a:p>
          <a:p>
            <a:pPr>
              <a:lnSpc>
                <a:spcPct val="80000"/>
              </a:lnSpc>
            </a:pPr>
            <a:r>
              <a:rPr lang="cs-CZ" sz="2400" b="1" dirty="0">
                <a:solidFill>
                  <a:srgbClr val="C00000"/>
                </a:solidFill>
              </a:rPr>
              <a:t>zadat </a:t>
            </a:r>
            <a:r>
              <a:rPr lang="cs-CZ" sz="2400" b="1" dirty="0" err="1">
                <a:solidFill>
                  <a:srgbClr val="C00000"/>
                </a:solidFill>
              </a:rPr>
              <a:t>ot</a:t>
            </a:r>
            <a:r>
              <a:rPr lang="cs-CZ" sz="2400" b="1" dirty="0">
                <a:solidFill>
                  <a:srgbClr val="C00000"/>
                </a:solidFill>
              </a:rPr>
              <a:t>. celé třídě – pak vyvolat (a to jak z těch hlásících se, tak z nehlásících se) – nelze však vyloučit otázku přímo kladenou určitému žákovi</a:t>
            </a:r>
          </a:p>
          <a:p>
            <a:pPr>
              <a:lnSpc>
                <a:spcPct val="80000"/>
              </a:lnSpc>
            </a:pPr>
            <a:r>
              <a:rPr lang="cs-CZ" sz="2400" b="1" dirty="0">
                <a:solidFill>
                  <a:srgbClr val="3333FF"/>
                </a:solidFill>
              </a:rPr>
              <a:t>sledovat vztah mezi </a:t>
            </a:r>
            <a:r>
              <a:rPr lang="cs-CZ" sz="2400" b="1" dirty="0" err="1">
                <a:solidFill>
                  <a:srgbClr val="3333FF"/>
                </a:solidFill>
              </a:rPr>
              <a:t>ot</a:t>
            </a:r>
            <a:r>
              <a:rPr lang="cs-CZ" sz="2400" b="1" dirty="0">
                <a:solidFill>
                  <a:srgbClr val="3333FF"/>
                </a:solidFill>
              </a:rPr>
              <a:t>. a odpovědí (aby žák odpovídal na zadanou otázku, ne na něco jiného)</a:t>
            </a:r>
          </a:p>
          <a:p>
            <a:pPr>
              <a:lnSpc>
                <a:spcPct val="80000"/>
              </a:lnSpc>
            </a:pPr>
            <a:r>
              <a:rPr lang="cs-CZ" sz="2400" b="1" dirty="0">
                <a:solidFill>
                  <a:srgbClr val="C00000"/>
                </a:solidFill>
              </a:rPr>
              <a:t>nechat žáka dokončit myšlenku</a:t>
            </a:r>
          </a:p>
          <a:p>
            <a:pPr>
              <a:lnSpc>
                <a:spcPct val="80000"/>
              </a:lnSpc>
            </a:pPr>
            <a:r>
              <a:rPr lang="cs-CZ" sz="2400" b="1" dirty="0">
                <a:solidFill>
                  <a:srgbClr val="3333FF"/>
                </a:solidFill>
              </a:rPr>
              <a:t>zhodnotit žákovu odpověď (buď učitel či jiný žák či žák sám)</a:t>
            </a:r>
          </a:p>
          <a:p>
            <a:pPr>
              <a:lnSpc>
                <a:spcPct val="80000"/>
              </a:lnSpc>
            </a:pPr>
            <a:r>
              <a:rPr lang="cs-CZ" sz="2400" b="1" dirty="0">
                <a:solidFill>
                  <a:srgbClr val="C00000"/>
                </a:solidFill>
              </a:rPr>
              <a:t>zadat </a:t>
            </a:r>
            <a:r>
              <a:rPr lang="cs-CZ" sz="2400" b="1" dirty="0" err="1">
                <a:solidFill>
                  <a:srgbClr val="C00000"/>
                </a:solidFill>
              </a:rPr>
              <a:t>ot</a:t>
            </a:r>
            <a:r>
              <a:rPr lang="cs-CZ" sz="2400" b="1" dirty="0">
                <a:solidFill>
                  <a:srgbClr val="C00000"/>
                </a:solidFill>
              </a:rPr>
              <a:t>. celé třídě – pak vyvolat (a to jak z těch hlásících se, tak z nehlásících se) – nelze však vyloučit otázku přímo kladenou určitému žákovi</a:t>
            </a:r>
          </a:p>
          <a:p>
            <a:pPr>
              <a:lnSpc>
                <a:spcPct val="80000"/>
              </a:lnSpc>
            </a:pPr>
            <a:r>
              <a:rPr lang="cs-CZ" sz="2400" b="1" dirty="0">
                <a:solidFill>
                  <a:srgbClr val="3333FF"/>
                </a:solidFill>
              </a:rPr>
              <a:t>sledovat vztah mezi </a:t>
            </a:r>
            <a:r>
              <a:rPr lang="cs-CZ" sz="2400" b="1" dirty="0" err="1">
                <a:solidFill>
                  <a:srgbClr val="3333FF"/>
                </a:solidFill>
              </a:rPr>
              <a:t>ot</a:t>
            </a:r>
            <a:r>
              <a:rPr lang="cs-CZ" sz="2400" b="1" dirty="0">
                <a:solidFill>
                  <a:srgbClr val="3333FF"/>
                </a:solidFill>
              </a:rPr>
              <a:t>. a odpovědí (aby žák odpovídal na zadanou otázku, ne na něco jiného)</a:t>
            </a:r>
          </a:p>
        </p:txBody>
      </p:sp>
      <p:pic>
        <p:nvPicPr>
          <p:cNvPr id="24581" name="Picture 5" descr="MC900295538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82" y="0"/>
            <a:ext cx="1562086" cy="1037623"/>
          </a:xfrm>
          <a:prstGeom prst="rect">
            <a:avLst/>
          </a:prstGeom>
          <a:noFill/>
        </p:spPr>
      </p:pic>
      <p:pic>
        <p:nvPicPr>
          <p:cNvPr id="5" name="irc_mi" descr="http://knihovna.tul.cz/gfx/download.png">
            <a:hlinkClick r:id="rId3"/>
          </p:cNvPr>
          <p:cNvPicPr/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0" y="332656"/>
            <a:ext cx="1057275" cy="10572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Vývojový diagram: spojka 33"/>
          <p:cNvSpPr/>
          <p:nvPr/>
        </p:nvSpPr>
        <p:spPr>
          <a:xfrm rot="21436521">
            <a:off x="3027299" y="5083328"/>
            <a:ext cx="483900" cy="4415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FF00"/>
                </a:solidFill>
              </a:rPr>
              <a:t>Teritorium učitele a žáka (tradiční třída)</a:t>
            </a:r>
            <a:endParaRPr lang="cs-CZ" b="1" dirty="0">
              <a:solidFill>
                <a:srgbClr val="00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 smtClean="0">
              <a:solidFill>
                <a:srgbClr val="CC0000"/>
              </a:solidFill>
            </a:endParaRPr>
          </a:p>
          <a:p>
            <a:endParaRPr lang="cs-CZ" dirty="0" smtClean="0">
              <a:solidFill>
                <a:srgbClr val="CC0000"/>
              </a:solidFill>
            </a:endParaRPr>
          </a:p>
          <a:p>
            <a:endParaRPr lang="cs-CZ" dirty="0" smtClean="0">
              <a:solidFill>
                <a:srgbClr val="CC0000"/>
              </a:solidFill>
            </a:endParaRPr>
          </a:p>
          <a:p>
            <a:endParaRPr lang="cs-CZ" dirty="0" smtClean="0">
              <a:solidFill>
                <a:srgbClr val="CC0000"/>
              </a:solidFill>
            </a:endParaRPr>
          </a:p>
          <a:p>
            <a:endParaRPr lang="cs-CZ" dirty="0" smtClean="0">
              <a:solidFill>
                <a:srgbClr val="CC0000"/>
              </a:solidFill>
            </a:endParaRPr>
          </a:p>
          <a:p>
            <a:endParaRPr lang="cs-CZ" dirty="0" smtClean="0">
              <a:solidFill>
                <a:srgbClr val="CC0000"/>
              </a:solidFill>
            </a:endParaRPr>
          </a:p>
          <a:p>
            <a:endParaRPr lang="cs-CZ" dirty="0" smtClean="0">
              <a:solidFill>
                <a:srgbClr val="CC0000"/>
              </a:solidFill>
            </a:endParaRPr>
          </a:p>
          <a:p>
            <a:endParaRPr lang="cs-CZ" dirty="0" smtClean="0">
              <a:solidFill>
                <a:srgbClr val="CC0000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rgbClr val="CC0000"/>
                </a:solidFill>
              </a:rPr>
              <a:t>                           </a:t>
            </a:r>
          </a:p>
          <a:p>
            <a:endParaRPr lang="cs-CZ" dirty="0">
              <a:solidFill>
                <a:srgbClr val="CC0000"/>
              </a:solidFill>
            </a:endParaRPr>
          </a:p>
        </p:txBody>
      </p:sp>
      <p:sp>
        <p:nvSpPr>
          <p:cNvPr id="4" name="Vývojový diagram: spojka 3"/>
          <p:cNvSpPr/>
          <p:nvPr/>
        </p:nvSpPr>
        <p:spPr>
          <a:xfrm>
            <a:off x="928662" y="1857364"/>
            <a:ext cx="357190" cy="35719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Vývojový diagram: spojka 6"/>
          <p:cNvSpPr/>
          <p:nvPr/>
        </p:nvSpPr>
        <p:spPr>
          <a:xfrm>
            <a:off x="928662" y="2357430"/>
            <a:ext cx="357190" cy="35719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ývojový diagram: spojka 7"/>
          <p:cNvSpPr/>
          <p:nvPr/>
        </p:nvSpPr>
        <p:spPr>
          <a:xfrm>
            <a:off x="1500166" y="1857364"/>
            <a:ext cx="357190" cy="35719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ývojový diagram: spojka 8"/>
          <p:cNvSpPr/>
          <p:nvPr/>
        </p:nvSpPr>
        <p:spPr>
          <a:xfrm>
            <a:off x="928662" y="3357562"/>
            <a:ext cx="357190" cy="35719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ývojový diagram: spojka 9"/>
          <p:cNvSpPr/>
          <p:nvPr/>
        </p:nvSpPr>
        <p:spPr>
          <a:xfrm>
            <a:off x="2714612" y="1857364"/>
            <a:ext cx="357190" cy="35719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ývojový diagram: spojka 10"/>
          <p:cNvSpPr/>
          <p:nvPr/>
        </p:nvSpPr>
        <p:spPr>
          <a:xfrm>
            <a:off x="1500166" y="2357430"/>
            <a:ext cx="357190" cy="35719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ývojový diagram: spojka 11"/>
          <p:cNvSpPr/>
          <p:nvPr/>
        </p:nvSpPr>
        <p:spPr>
          <a:xfrm>
            <a:off x="928662" y="2857496"/>
            <a:ext cx="357190" cy="35719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Vývojový diagram: spojka 12"/>
          <p:cNvSpPr/>
          <p:nvPr/>
        </p:nvSpPr>
        <p:spPr>
          <a:xfrm>
            <a:off x="1500166" y="2857496"/>
            <a:ext cx="357190" cy="35719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ývojový diagram: spojka 13"/>
          <p:cNvSpPr/>
          <p:nvPr/>
        </p:nvSpPr>
        <p:spPr>
          <a:xfrm>
            <a:off x="4286248" y="1857364"/>
            <a:ext cx="357190" cy="35719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ývojový diagram: spojka 14"/>
          <p:cNvSpPr/>
          <p:nvPr/>
        </p:nvSpPr>
        <p:spPr>
          <a:xfrm>
            <a:off x="2714612" y="2357430"/>
            <a:ext cx="357190" cy="357190"/>
          </a:xfrm>
          <a:prstGeom prst="flowChartConnector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Vývojový diagram: spojka 15"/>
          <p:cNvSpPr/>
          <p:nvPr/>
        </p:nvSpPr>
        <p:spPr>
          <a:xfrm>
            <a:off x="1500166" y="3357562"/>
            <a:ext cx="357190" cy="35719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Vývojový diagram: spojka 16"/>
          <p:cNvSpPr/>
          <p:nvPr/>
        </p:nvSpPr>
        <p:spPr>
          <a:xfrm>
            <a:off x="4857752" y="1857364"/>
            <a:ext cx="357190" cy="35719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Vývojový diagram: spojka 17"/>
          <p:cNvSpPr/>
          <p:nvPr/>
        </p:nvSpPr>
        <p:spPr>
          <a:xfrm>
            <a:off x="4286248" y="2357430"/>
            <a:ext cx="357190" cy="35719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Vývojový diagram: spojka 18"/>
          <p:cNvSpPr/>
          <p:nvPr/>
        </p:nvSpPr>
        <p:spPr>
          <a:xfrm rot="20847570">
            <a:off x="3320634" y="3320641"/>
            <a:ext cx="357190" cy="357190"/>
          </a:xfrm>
          <a:prstGeom prst="flowChartConnector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Vývojový diagram: spojka 19"/>
          <p:cNvSpPr/>
          <p:nvPr/>
        </p:nvSpPr>
        <p:spPr>
          <a:xfrm>
            <a:off x="3286116" y="2857496"/>
            <a:ext cx="357190" cy="357190"/>
          </a:xfrm>
          <a:prstGeom prst="flowChartConnector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Vývojový diagram: spojka 20"/>
          <p:cNvSpPr/>
          <p:nvPr/>
        </p:nvSpPr>
        <p:spPr>
          <a:xfrm>
            <a:off x="3286116" y="2357430"/>
            <a:ext cx="357190" cy="357190"/>
          </a:xfrm>
          <a:prstGeom prst="flowChartConnector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Vývojový diagram: spojka 21"/>
          <p:cNvSpPr/>
          <p:nvPr/>
        </p:nvSpPr>
        <p:spPr>
          <a:xfrm>
            <a:off x="3286116" y="1857364"/>
            <a:ext cx="357190" cy="35719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Vývojový diagram: spojka 22"/>
          <p:cNvSpPr/>
          <p:nvPr/>
        </p:nvSpPr>
        <p:spPr>
          <a:xfrm>
            <a:off x="2714612" y="3357562"/>
            <a:ext cx="357190" cy="357190"/>
          </a:xfrm>
          <a:prstGeom prst="flowChartConnector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Vývojový diagram: spojka 23"/>
          <p:cNvSpPr/>
          <p:nvPr/>
        </p:nvSpPr>
        <p:spPr>
          <a:xfrm>
            <a:off x="2714612" y="2857496"/>
            <a:ext cx="357190" cy="357190"/>
          </a:xfrm>
          <a:prstGeom prst="flowChartConnector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Vývojový diagram: spojka 24"/>
          <p:cNvSpPr/>
          <p:nvPr/>
        </p:nvSpPr>
        <p:spPr>
          <a:xfrm>
            <a:off x="4857752" y="2357430"/>
            <a:ext cx="357190" cy="35719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Vývojový diagram: spojka 25"/>
          <p:cNvSpPr/>
          <p:nvPr/>
        </p:nvSpPr>
        <p:spPr>
          <a:xfrm>
            <a:off x="4286248" y="3786190"/>
            <a:ext cx="357190" cy="357190"/>
          </a:xfrm>
          <a:prstGeom prst="flowChartConnector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Vývojový diagram: spojka 26"/>
          <p:cNvSpPr/>
          <p:nvPr/>
        </p:nvSpPr>
        <p:spPr>
          <a:xfrm>
            <a:off x="4857752" y="2857496"/>
            <a:ext cx="357190" cy="35719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Vývojový diagram: spojka 27"/>
          <p:cNvSpPr/>
          <p:nvPr/>
        </p:nvSpPr>
        <p:spPr>
          <a:xfrm>
            <a:off x="4286248" y="3286124"/>
            <a:ext cx="357190" cy="35719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Vývojový diagram: spojka 28"/>
          <p:cNvSpPr/>
          <p:nvPr/>
        </p:nvSpPr>
        <p:spPr>
          <a:xfrm>
            <a:off x="4286248" y="2857496"/>
            <a:ext cx="357190" cy="35719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Vývojový diagram: spojka 29"/>
          <p:cNvSpPr/>
          <p:nvPr/>
        </p:nvSpPr>
        <p:spPr>
          <a:xfrm>
            <a:off x="4857752" y="3286124"/>
            <a:ext cx="357190" cy="35719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Vývojový diagram: spojka 30"/>
          <p:cNvSpPr/>
          <p:nvPr/>
        </p:nvSpPr>
        <p:spPr>
          <a:xfrm>
            <a:off x="2714612" y="3857628"/>
            <a:ext cx="357190" cy="357190"/>
          </a:xfrm>
          <a:prstGeom prst="flowChartConnector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Vývojový diagram: spojka 31"/>
          <p:cNvSpPr/>
          <p:nvPr/>
        </p:nvSpPr>
        <p:spPr>
          <a:xfrm rot="20847570">
            <a:off x="3320634" y="3820707"/>
            <a:ext cx="357190" cy="357190"/>
          </a:xfrm>
          <a:prstGeom prst="flowChartConnector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Vývojový diagram: spojka 34"/>
          <p:cNvSpPr/>
          <p:nvPr/>
        </p:nvSpPr>
        <p:spPr>
          <a:xfrm rot="20847570">
            <a:off x="1534684" y="3820707"/>
            <a:ext cx="357190" cy="357190"/>
          </a:xfrm>
          <a:prstGeom prst="flowChartConnector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Vývojový diagram: spojka 35"/>
          <p:cNvSpPr/>
          <p:nvPr/>
        </p:nvSpPr>
        <p:spPr>
          <a:xfrm rot="172977">
            <a:off x="963179" y="3820707"/>
            <a:ext cx="357190" cy="35719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Vývojový diagram: spojka 36"/>
          <p:cNvSpPr/>
          <p:nvPr/>
        </p:nvSpPr>
        <p:spPr>
          <a:xfrm rot="20847570">
            <a:off x="4820833" y="3820707"/>
            <a:ext cx="357190" cy="35719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8" name="irc_mi" descr="http://knihovna.tul.cz/gfx/download.png">
            <a:hlinkClick r:id="rId2"/>
          </p:cNvPr>
          <p:cNvPicPr/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100000"/>
          </a:blip>
          <a:srcRect/>
          <a:stretch>
            <a:fillRect/>
          </a:stretch>
        </p:blipFill>
        <p:spPr bwMode="auto">
          <a:xfrm>
            <a:off x="7668344" y="1196752"/>
            <a:ext cx="1057275" cy="10572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264</Words>
  <Application>Microsoft Office PowerPoint</Application>
  <PresentationFormat>Předvádění na obrazovce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Pedagogická komunikace</vt:lpstr>
      <vt:lpstr>Vyučování = sociální aktivita, kdy na sebe působí dva či více subjektů</vt:lpstr>
      <vt:lpstr>Žákům předávané informace mají zpravidla 3 složky:</vt:lpstr>
      <vt:lpstr>Snímek 4</vt:lpstr>
      <vt:lpstr>Snímek 5</vt:lpstr>
      <vt:lpstr>Průběh dotazování: </vt:lpstr>
      <vt:lpstr>Teritorium učitele a žáka (tradiční třída)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Pedagogická komunikace</dc:title>
  <dc:creator>Ivanka</dc:creator>
  <cp:lastModifiedBy>Ivanka</cp:lastModifiedBy>
  <cp:revision>2</cp:revision>
  <dcterms:created xsi:type="dcterms:W3CDTF">2014-03-01T14:36:28Z</dcterms:created>
  <dcterms:modified xsi:type="dcterms:W3CDTF">2014-03-01T14:42:39Z</dcterms:modified>
</cp:coreProperties>
</file>