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1" r:id="rId3"/>
    <p:sldId id="261" r:id="rId4"/>
    <p:sldId id="273" r:id="rId5"/>
    <p:sldId id="272" r:id="rId6"/>
    <p:sldId id="274" r:id="rId7"/>
    <p:sldId id="275" r:id="rId8"/>
    <p:sldId id="276" r:id="rId9"/>
    <p:sldId id="265" r:id="rId10"/>
    <p:sldId id="277" r:id="rId11"/>
    <p:sldId id="278" r:id="rId12"/>
    <p:sldId id="285" r:id="rId13"/>
    <p:sldId id="279" r:id="rId14"/>
    <p:sldId id="280" r:id="rId15"/>
    <p:sldId id="286" r:id="rId16"/>
    <p:sldId id="282" r:id="rId17"/>
    <p:sldId id="283" r:id="rId18"/>
    <p:sldId id="287" r:id="rId19"/>
    <p:sldId id="284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1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73" autoAdjust="0"/>
  </p:normalViewPr>
  <p:slideViewPr>
    <p:cSldViewPr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1C17A-D082-4447-B40A-72A420DDE7AF}" type="datetimeFigureOut">
              <a:rPr lang="cs-CZ" smtClean="0"/>
              <a:pPr/>
              <a:t>13.3.2019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9D91B-6D80-4DC4-97B9-FBF652F319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78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9D91B-6D80-4DC4-97B9-FBF652F3195B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195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057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447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554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425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21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860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137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850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84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30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0327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090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47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13.3.2019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13.3.2019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commons.org/intransition/2017/07/11/praise-blur" TargetMode="External"/><Relationship Id="rId2" Type="http://schemas.openxmlformats.org/officeDocument/2006/relationships/hyperlink" Target="http://mediacommons.org/intransition/2015/03/10/emotic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ubi.com/notebook/posts/video-essay-the-apartmen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commons.org/intransition/2016/11/22/thinking-through-acting-performative-indices-and-philosophical-assertions" TargetMode="External"/><Relationship Id="rId2" Type="http://schemas.openxmlformats.org/officeDocument/2006/relationships/hyperlink" Target="https://vimeo.com/8866117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25463273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2596008" TargetMode="External"/><Relationship Id="rId2" Type="http://schemas.openxmlformats.org/officeDocument/2006/relationships/hyperlink" Target="https://vimeo.com/2326679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zMhCL9-VtA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60356609" TargetMode="External"/><Relationship Id="rId2" Type="http://schemas.openxmlformats.org/officeDocument/2006/relationships/hyperlink" Target="https://vimeo.com/739557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27739761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Zástupný obsah 22" descr="Obsah obrázku osoba, oblečení, interiér, budova&#10;&#10;Popis byl vytvořen automaticky">
            <a:extLst>
              <a:ext uri="{FF2B5EF4-FFF2-40B4-BE49-F238E27FC236}">
                <a16:creationId xmlns:a16="http://schemas.microsoft.com/office/drawing/2014/main" id="{4D499420-A596-42D7-AC44-AABABD9B1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6A7954A-756E-4AEE-A792-CC690A0BF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Haptická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tendence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24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deformace obrazu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3923928" cy="53012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72816"/>
            <a:ext cx="3456384" cy="4608512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Aktivní přetváření tělesné i mediální materie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Obraz jako konfigurace časových, prostorových a tělesných prvků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Slow-motion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efekt, rozostření obrazu, hra s textovými vložkami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Ukázat význam v procesu vznikání či zanikání</a:t>
            </a:r>
          </a:p>
        </p:txBody>
      </p:sp>
      <p:pic>
        <p:nvPicPr>
          <p:cNvPr id="11" name="Obrázek 10" descr="Obsah obrázku objekt&#10;&#10;Popis byl vytvořen automaticky">
            <a:extLst>
              <a:ext uri="{FF2B5EF4-FFF2-40B4-BE49-F238E27FC236}">
                <a16:creationId xmlns:a16="http://schemas.microsoft.com/office/drawing/2014/main" id="{D1E1ED55-E8D0-4EFB-B740-B88567127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/>
          <a:stretch/>
        </p:blipFill>
        <p:spPr>
          <a:xfrm>
            <a:off x="3923928" y="1543396"/>
            <a:ext cx="5233230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14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2339752" y="56519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rgbClr val="FF0000"/>
                </a:solidFill>
                <a:latin typeface="Cambria" panose="02040503050406030204" pitchFamily="18" charset="0"/>
              </a:rPr>
              <a:t>Lizard</a:t>
            </a:r>
            <a:r>
              <a:rPr lang="cs-CZ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rgbClr val="FF0000"/>
                </a:solidFill>
                <a:latin typeface="Cambria" panose="02040503050406030204" pitchFamily="18" charset="0"/>
              </a:rPr>
              <a:t>Train</a:t>
            </a:r>
            <a:r>
              <a:rPr lang="cs-CZ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</a:rPr>
              <a:t>Kevin L. </a:t>
            </a:r>
            <a:r>
              <a:rPr lang="cs-CZ" b="1" dirty="0" err="1">
                <a:solidFill>
                  <a:srgbClr val="FF0000"/>
                </a:solidFill>
                <a:latin typeface="Cambria" panose="02040503050406030204" pitchFamily="18" charset="0"/>
              </a:rPr>
              <a:t>Ferguson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</a:rPr>
              <a:t>2017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Obrázek 7" descr="Obsah obrázku interiér, osoba, zeď, žena&#10;&#10;Popis byl vytvořen automaticky">
            <a:extLst>
              <a:ext uri="{FF2B5EF4-FFF2-40B4-BE49-F238E27FC236}">
                <a16:creationId xmlns:a16="http://schemas.microsoft.com/office/drawing/2014/main" id="{1E7F6D10-1EC1-4995-B86C-7A68A8731A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 b="2401"/>
          <a:stretch/>
        </p:blipFill>
        <p:spPr>
          <a:xfrm>
            <a:off x="537883" y="980728"/>
            <a:ext cx="806823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86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Cambria" panose="02040503050406030204" pitchFamily="18" charset="0"/>
              </a:rPr>
              <a:t>Doporučené AV eseje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9144000" cy="53012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7859216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Patricia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Pisters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Emoticons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(2017)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2"/>
              </a:rPr>
              <a:t>http://mediacommons.org/intransition/2015/03/10/emoticons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Martine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Beugnet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a Richard Misek: 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In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Praise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Blur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17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3"/>
              </a:rPr>
              <a:t>http://mediacommons.org/intransition/2017/07/11/praise-blur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David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Verdeure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The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Apartment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2018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4"/>
              </a:rPr>
              <a:t>https://mubi.com/notebook/posts/video-essay-the-apartment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63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Zvýraznění performance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3995936" cy="53012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2816"/>
            <a:ext cx="3823334" cy="4065986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Představení tělesné performance v pohybu a v interakci s prostředím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Remixování hereckých etud a odhalování ukrytých vzorců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Taktiky zpomalení, přiblížení a opakování gest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Provázání performance herecké s </a:t>
            </a:r>
            <a:r>
              <a:rPr lang="cs-CZ" sz="1800">
                <a:solidFill>
                  <a:schemeClr val="bg1"/>
                </a:solidFill>
                <a:latin typeface="Cambria" panose="02040503050406030204" pitchFamily="18" charset="0"/>
              </a:rPr>
              <a:t>performancí mediální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Obrázek 8" descr="Obsah obrázku osoba, interiér&#10;&#10;Popis byl vytvořen automaticky">
            <a:extLst>
              <a:ext uri="{FF2B5EF4-FFF2-40B4-BE49-F238E27FC236}">
                <a16:creationId xmlns:a16="http://schemas.microsoft.com/office/drawing/2014/main" id="{BB89E36F-1CB9-4E8B-B88C-334B7AFA7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31100"/>
          <a:stretch/>
        </p:blipFill>
        <p:spPr>
          <a:xfrm>
            <a:off x="3992464" y="1543396"/>
            <a:ext cx="5187124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69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2771800" y="52919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rgbClr val="FF0000"/>
                </a:solidFill>
                <a:latin typeface="Cambria" panose="02040503050406030204" pitchFamily="18" charset="0"/>
              </a:rPr>
              <a:t>Success</a:t>
            </a:r>
            <a:r>
              <a:rPr lang="cs-CZ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cs-CZ" b="1" dirty="0" err="1">
                <a:solidFill>
                  <a:srgbClr val="FF0000"/>
                </a:solidFill>
                <a:latin typeface="Cambria" panose="02040503050406030204" pitchFamily="18" charset="0"/>
              </a:rPr>
              <a:t>Jaap</a:t>
            </a:r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Kooijman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</a:rPr>
              <a:t>2016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Obrázek 3" descr="Obsah obrázku interiér, osoba, oblečení, zeď&#10;&#10;Popis byl vytvořen automaticky">
            <a:extLst>
              <a:ext uri="{FF2B5EF4-FFF2-40B4-BE49-F238E27FC236}">
                <a16:creationId xmlns:a16="http://schemas.microsoft.com/office/drawing/2014/main" id="{80850F6A-482D-4917-B075-832062F1FE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4" b="11414"/>
          <a:stretch/>
        </p:blipFill>
        <p:spPr>
          <a:xfrm>
            <a:off x="402791" y="1196752"/>
            <a:ext cx="833841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44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Cambria" panose="02040503050406030204" pitchFamily="18" charset="0"/>
              </a:rPr>
              <a:t>Doporučené AV eseje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9144000" cy="53012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7859216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Laura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Mulvey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Gentlemen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Prefer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Blondes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13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2"/>
              </a:rPr>
              <a:t>https://vimeo.com/88661178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Bryn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Hewko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a Aaron Taylor: </a:t>
            </a:r>
            <a:r>
              <a:rPr lang="en-US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Thinking Through Acting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Performative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Indices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and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Philosophical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Assertions</a:t>
            </a:r>
            <a:r>
              <a:rPr lang="en-US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(201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6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3"/>
              </a:rPr>
              <a:t>http://mediacommons.org/intransition/2016/11/22/thinking-through-acting-performative-indices-and-philosophical-assertions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Ian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Garwood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en-US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Beneath the Hollywood Style: Performance in the Cinema of John Cassavetes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2018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4"/>
              </a:rPr>
              <a:t>https://vimeo.com/254632732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1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Reflexe diváctví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3923928" cy="53012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00808"/>
            <a:ext cx="3823334" cy="4065986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Využití audiovizuální eseje k oživení divácké zkušenosti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Zhmotnění subjektivních asociací ve stříhacím programu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Spojování obrazů a slov podle intertextuální logiky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Přechod mezi impresionistickou kritikou a teoretickým poznáním</a:t>
            </a: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Obrázek 10" descr="Obsah obrázku zeď, interiér, fotka, zrcadlo&#10;&#10;Popis byl vytvořen automaticky">
            <a:extLst>
              <a:ext uri="{FF2B5EF4-FFF2-40B4-BE49-F238E27FC236}">
                <a16:creationId xmlns:a16="http://schemas.microsoft.com/office/drawing/2014/main" id="{8C1B29F4-32BB-46AC-A4F0-CA480BA1E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 r="20287"/>
          <a:stretch/>
        </p:blipFill>
        <p:spPr>
          <a:xfrm>
            <a:off x="3923928" y="1544894"/>
            <a:ext cx="5220072" cy="532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41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899592" y="5836622"/>
            <a:ext cx="7488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rgbClr val="FF0000"/>
                </a:solidFill>
                <a:latin typeface="Cambria" panose="02040503050406030204" pitchFamily="18" charset="0"/>
              </a:rPr>
              <a:t>Dead</a:t>
            </a:r>
            <a:r>
              <a:rPr lang="cs-CZ" b="1" i="1" dirty="0">
                <a:solidFill>
                  <a:srgbClr val="FF0000"/>
                </a:solidFill>
                <a:latin typeface="Cambria" panose="02040503050406030204" pitchFamily="18" charset="0"/>
              </a:rPr>
              <a:t> Time 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</a:rPr>
              <a:t>Catherine </a:t>
            </a:r>
            <a:r>
              <a:rPr lang="cs-CZ" b="1" dirty="0" err="1">
                <a:solidFill>
                  <a:srgbClr val="FF0000"/>
                </a:solidFill>
                <a:latin typeface="Cambria" panose="02040503050406030204" pitchFamily="18" charset="0"/>
              </a:rPr>
              <a:t>Fowler</a:t>
            </a:r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</a:rPr>
              <a:t> – Claire </a:t>
            </a:r>
            <a:r>
              <a:rPr lang="cs-CZ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Perkins</a:t>
            </a:r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</a:rPr>
              <a:t> – Andrea </a:t>
            </a:r>
            <a:r>
              <a:rPr lang="cs-CZ" b="1" dirty="0" err="1">
                <a:solidFill>
                  <a:srgbClr val="FF0000"/>
                </a:solidFill>
                <a:latin typeface="Cambria" panose="02040503050406030204" pitchFamily="18" charset="0"/>
              </a:rPr>
              <a:t>Rassell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</a:rPr>
              <a:t>2017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Obrázek 3" descr="Obsah obrázku interiér, kočka, budova, okno&#10;&#10;Popis byl vytvořen automaticky">
            <a:extLst>
              <a:ext uri="{FF2B5EF4-FFF2-40B4-BE49-F238E27FC236}">
                <a16:creationId xmlns:a16="http://schemas.microsoft.com/office/drawing/2014/main" id="{7F21A36A-8F1C-4675-8D70-1A008254D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9" y="1052736"/>
            <a:ext cx="793688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95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Cambria" panose="02040503050406030204" pitchFamily="18" charset="0"/>
              </a:rPr>
              <a:t>Doporučené AV eseje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9144000" cy="53012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7859216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Christian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Keathley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Pass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the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Salt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2011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2"/>
              </a:rPr>
              <a:t>https://vimeo.com/23266798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Catherine Grant: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Uncanny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Fusion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2014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3"/>
              </a:rPr>
              <a:t>https://vimeo.com/92596008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Mark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Rappaport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The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Empty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Screen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17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4"/>
              </a:rPr>
              <a:t>https://www.youtube.com/watch?v=azMhCL9-VtA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10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shrnutí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-1" y="1556792"/>
            <a:ext cx="9144001" cy="53012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916832"/>
            <a:ext cx="6624736" cy="4065986"/>
          </a:xfrm>
        </p:spPr>
        <p:txBody>
          <a:bodyPr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cs-CZ" sz="2000" cap="all" dirty="0">
                <a:solidFill>
                  <a:schemeClr val="bg1"/>
                </a:solidFill>
                <a:latin typeface="Cambria" panose="02040503050406030204" pitchFamily="18" charset="0"/>
              </a:rPr>
              <a:t>Postupy haptické kritiky</a:t>
            </a:r>
          </a:p>
          <a:p>
            <a:pPr marL="504000"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cap="all" dirty="0">
                <a:solidFill>
                  <a:schemeClr val="bg1"/>
                </a:solidFill>
                <a:latin typeface="Cambria" panose="02040503050406030204" pitchFamily="18" charset="0"/>
              </a:rPr>
              <a:t>Prostorová montáž </a:t>
            </a:r>
          </a:p>
          <a:p>
            <a:pPr marL="504000"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cap="all" dirty="0">
                <a:solidFill>
                  <a:schemeClr val="bg1"/>
                </a:solidFill>
                <a:latin typeface="Cambria" panose="02040503050406030204" pitchFamily="18" charset="0"/>
              </a:rPr>
              <a:t>deformace obrazu </a:t>
            </a:r>
          </a:p>
          <a:p>
            <a:pPr marL="504000"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cap="all" dirty="0">
                <a:solidFill>
                  <a:schemeClr val="bg1"/>
                </a:solidFill>
                <a:latin typeface="Cambria" panose="02040503050406030204" pitchFamily="18" charset="0"/>
              </a:rPr>
              <a:t>Zvýraznění performance</a:t>
            </a:r>
          </a:p>
          <a:p>
            <a:pPr marL="504000"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cap="all" dirty="0">
                <a:solidFill>
                  <a:schemeClr val="bg1"/>
                </a:solidFill>
                <a:latin typeface="Cambria" panose="02040503050406030204" pitchFamily="18" charset="0"/>
              </a:rPr>
              <a:t>Reflexe diváctví </a:t>
            </a:r>
          </a:p>
          <a:p>
            <a:pPr marL="218250" lvl="1" indent="0">
              <a:spcAft>
                <a:spcPts val="600"/>
              </a:spcAft>
              <a:buNone/>
            </a:pPr>
            <a:endParaRPr lang="cs-CZ" sz="1600" cap="all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504000" lvl="1">
              <a:buFont typeface="Wingdings" panose="05000000000000000000" pitchFamily="2" charset="2"/>
              <a:buChar char="§"/>
            </a:pPr>
            <a:endParaRPr lang="cs-CZ" sz="1600" cap="all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736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Afektivní psaní filmem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4067944" cy="53012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40" y="1844824"/>
            <a:ext cx="3823334" cy="406598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Christian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Keathley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dva mody audiovizuální eseje</a:t>
            </a:r>
          </a:p>
          <a:p>
            <a:pPr marL="504000"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Výkladový</a:t>
            </a:r>
          </a:p>
          <a:p>
            <a:pPr marL="504000"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Poetický</a:t>
            </a:r>
          </a:p>
          <a:p>
            <a:pPr marL="103950">
              <a:buFont typeface="Wingdings" panose="05000000000000000000" pitchFamily="2" charset="2"/>
              <a:buChar char="§"/>
            </a:pPr>
            <a:endParaRPr lang="cs-CZ" sz="2200" i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lvl="0">
              <a:spcAft>
                <a:spcPts val="600"/>
              </a:spcAft>
            </a:pPr>
            <a:r>
              <a:rPr lang="cs-CZ" sz="1800" dirty="0">
                <a:solidFill>
                  <a:prstClr val="white"/>
                </a:solidFill>
                <a:latin typeface="Cambria" panose="02040503050406030204" pitchFamily="18" charset="0"/>
              </a:rPr>
              <a:t>Jak lze skloubit emocionální fascinaci filmem s teoretickou analýzou?</a:t>
            </a:r>
          </a:p>
          <a:p>
            <a:pPr marL="103950">
              <a:buFont typeface="Wingdings" panose="05000000000000000000" pitchFamily="2" charset="2"/>
              <a:buChar char="§"/>
            </a:pPr>
            <a:endParaRPr lang="cs-CZ" sz="2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Obrázek 3" descr="Obsah obrázku exteriér, obloha, muž, země&#10;&#10;Popis byl vytvořen automaticky">
            <a:extLst>
              <a:ext uri="{FF2B5EF4-FFF2-40B4-BE49-F238E27FC236}">
                <a16:creationId xmlns:a16="http://schemas.microsoft.com/office/drawing/2014/main" id="{B225014B-5458-46D9-A3C0-F0EA52341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2" r="14979"/>
          <a:stretch/>
        </p:blipFill>
        <p:spPr>
          <a:xfrm>
            <a:off x="4067944" y="1543396"/>
            <a:ext cx="5097697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2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Afekt a filmová teorie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4280534" cy="53012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44824"/>
            <a:ext cx="3823334" cy="4065986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Afektivní obrat ve filmové vědě na začátku 21. století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Nové pojetí kinematografické zkušenosti: akcentování tělesnosti a senzace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Výrazná inspirace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Deleuzem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a fenomenologií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Reakce na trendy v uměleckém a experimentálním filmu</a:t>
            </a: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Obrázek 3" descr="Obsah obrázku oheň&#10;&#10;Popis byl vytvořen automaticky">
            <a:extLst>
              <a:ext uri="{FF2B5EF4-FFF2-40B4-BE49-F238E27FC236}">
                <a16:creationId xmlns:a16="http://schemas.microsoft.com/office/drawing/2014/main" id="{B8B92A03-08E7-46D7-AAF9-0D19292E17F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33" y="4224660"/>
            <a:ext cx="1811481" cy="2492896"/>
          </a:xfrm>
          <a:prstGeom prst="rect">
            <a:avLst/>
          </a:prstGeom>
        </p:spPr>
      </p:pic>
      <p:pic>
        <p:nvPicPr>
          <p:cNvPr id="9" name="Obrázek 8" descr="Obsah obrázku budova, exteriér&#10;&#10;Popis byl vytvořen automaticky">
            <a:extLst>
              <a:ext uri="{FF2B5EF4-FFF2-40B4-BE49-F238E27FC236}">
                <a16:creationId xmlns:a16="http://schemas.microsoft.com/office/drawing/2014/main" id="{EF67AD1E-C306-469D-A43C-DEE5AB54289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575476"/>
            <a:ext cx="1811481" cy="2491345"/>
          </a:xfrm>
          <a:prstGeom prst="rect">
            <a:avLst/>
          </a:prstGeom>
        </p:spPr>
      </p:pic>
      <p:pic>
        <p:nvPicPr>
          <p:cNvPr id="11" name="Obrázek 10" descr="Obsah obrázku interiér, vsedě&#10;&#10;Popis byl vytvořen automaticky">
            <a:extLst>
              <a:ext uri="{FF2B5EF4-FFF2-40B4-BE49-F238E27FC236}">
                <a16:creationId xmlns:a16="http://schemas.microsoft.com/office/drawing/2014/main" id="{E316336F-9348-49E6-9325-B5355CDAF70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34" y="1561009"/>
            <a:ext cx="1811481" cy="252028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D93EAAA-653E-467A-B2BA-ABF58D7EF0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9" r="32675"/>
          <a:stretch/>
        </p:blipFill>
        <p:spPr>
          <a:xfrm>
            <a:off x="6747937" y="4227001"/>
            <a:ext cx="1795784" cy="249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90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Haptická vizualita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-1" y="1556792"/>
            <a:ext cx="4716017" cy="53012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8" y="1844824"/>
            <a:ext cx="3823334" cy="4065986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Alois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Riegl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koncepce optických a haptických obrazů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Laura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Marks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haptická vizualita jako forma vidění, v němž se „oči stávají orgánem doteku“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Zdůraznění povrchu a textury lidského i filmového těla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Haptická kritika: splynutí s filmovým objektem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8BF91BF-F1CB-4DD1-92C1-49B93A98DCD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200698"/>
            <a:ext cx="4427984" cy="2664000"/>
          </a:xfrm>
          <a:prstGeom prst="rect">
            <a:avLst/>
          </a:prstGeom>
        </p:spPr>
      </p:pic>
      <p:pic>
        <p:nvPicPr>
          <p:cNvPr id="15" name="Obrázek 14" descr="Obsah obrázku rozmazání&#10;&#10;Popis byl vytvořen automaticky">
            <a:extLst>
              <a:ext uri="{FF2B5EF4-FFF2-40B4-BE49-F238E27FC236}">
                <a16:creationId xmlns:a16="http://schemas.microsoft.com/office/drawing/2014/main" id="{1B638BB8-DFEF-4D8A-8792-23DF3169C22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43396"/>
            <a:ext cx="4427984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9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1763688" y="5805264"/>
            <a:ext cx="547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rgbClr val="FF0000"/>
                </a:solidFill>
                <a:latin typeface="Cambria" panose="02040503050406030204" pitchFamily="18" charset="0"/>
              </a:rPr>
              <a:t>Touching</a:t>
            </a:r>
            <a:r>
              <a:rPr lang="cs-CZ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rgbClr val="FF0000"/>
                </a:solidFill>
                <a:latin typeface="Cambria" panose="02040503050406030204" pitchFamily="18" charset="0"/>
              </a:rPr>
              <a:t>the</a:t>
            </a:r>
            <a:r>
              <a:rPr lang="cs-CZ" b="1" i="1" dirty="0">
                <a:solidFill>
                  <a:srgbClr val="FF0000"/>
                </a:solidFill>
                <a:latin typeface="Cambria" panose="02040503050406030204" pitchFamily="18" charset="0"/>
              </a:rPr>
              <a:t> Film </a:t>
            </a:r>
            <a:r>
              <a:rPr lang="cs-CZ" b="1" i="1" dirty="0" err="1">
                <a:solidFill>
                  <a:srgbClr val="FF0000"/>
                </a:solidFill>
                <a:latin typeface="Cambria" panose="02040503050406030204" pitchFamily="18" charset="0"/>
              </a:rPr>
              <a:t>Object</a:t>
            </a:r>
            <a:r>
              <a:rPr lang="cs-CZ" b="1" i="1" dirty="0">
                <a:solidFill>
                  <a:srgbClr val="FF0000"/>
                </a:solidFill>
                <a:latin typeface="Cambria" panose="02040503050406030204" pitchFamily="18" charset="0"/>
              </a:rPr>
              <a:t>? 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</a:rPr>
              <a:t>Catherine Grant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</a:rPr>
              <a:t>2011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Obrázek 3" descr="Obsah obrázku osoba, interiér&#10;&#10;Popis byl vytvořen automaticky">
            <a:extLst>
              <a:ext uri="{FF2B5EF4-FFF2-40B4-BE49-F238E27FC236}">
                <a16:creationId xmlns:a16="http://schemas.microsoft.com/office/drawing/2014/main" id="{8E003BB9-A530-4862-9609-080AFE509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596336" cy="47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4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 err="1">
                <a:latin typeface="Cambria" panose="02040503050406030204" pitchFamily="18" charset="0"/>
              </a:rPr>
              <a:t>Haptičnost</a:t>
            </a:r>
            <a:r>
              <a:rPr lang="cs-CZ" sz="3200" cap="all" dirty="0">
                <a:latin typeface="Cambria" panose="02040503050406030204" pitchFamily="18" charset="0"/>
              </a:rPr>
              <a:t> audiovizuální eseje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3491880" cy="53012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00" y="1844824"/>
            <a:ext cx="3275856" cy="4065986"/>
          </a:xfrm>
        </p:spPr>
        <p:txBody>
          <a:bodyPr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Ústřední postavou Catherine Grant</a:t>
            </a:r>
          </a:p>
          <a:p>
            <a:pPr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Haptická metoda jako „obzvláště povrchní forma kritiky“</a:t>
            </a:r>
          </a:p>
          <a:p>
            <a:pPr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Zkušenost se stříhacími programy: software jako mašina na vyvolávání a přetváření afektů</a:t>
            </a:r>
          </a:p>
        </p:txBody>
      </p:sp>
      <p:pic>
        <p:nvPicPr>
          <p:cNvPr id="4" name="Obrázek 3" descr="Obsah obrázku televizor, interiér, obrazovka, monitor&#10;&#10;Popis byl vytvořen automaticky">
            <a:extLst>
              <a:ext uri="{FF2B5EF4-FFF2-40B4-BE49-F238E27FC236}">
                <a16:creationId xmlns:a16="http://schemas.microsoft.com/office/drawing/2014/main" id="{252B8447-784E-419B-ABEA-49AC0AE4AD43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2988"/>
          <a:stretch/>
        </p:blipFill>
        <p:spPr>
          <a:xfrm>
            <a:off x="3491880" y="1543396"/>
            <a:ext cx="5652120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16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Prostorová montáž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4406266" cy="53012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72816"/>
            <a:ext cx="3823334" cy="4065986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Kladení obrazů </a:t>
            </a:r>
            <a:r>
              <a:rPr lang="cs-CZ" sz="1800">
                <a:solidFill>
                  <a:schemeClr val="bg1"/>
                </a:solidFill>
                <a:latin typeface="Cambria" panose="02040503050406030204" pitchFamily="18" charset="0"/>
              </a:rPr>
              <a:t>a impresí 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na jednu rovinu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Mezi sekvenčním a simultánním střihem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Techniky split-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screenu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a zmnožené expozice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Zesílení významových spojů, ale i diverzí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1" name="Obrázek 20" descr="Obsah obrázku interiér&#10;&#10;Popis byl vytvořen automaticky">
            <a:extLst>
              <a:ext uri="{FF2B5EF4-FFF2-40B4-BE49-F238E27FC236}">
                <a16:creationId xmlns:a16="http://schemas.microsoft.com/office/drawing/2014/main" id="{5E6C059B-6BD9-4897-A8EE-A6FF4043D01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406266" y="1543396"/>
            <a:ext cx="4737734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72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935595" y="5620598"/>
            <a:ext cx="7272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  <a:latin typeface="Cambria" panose="02040503050406030204" pitchFamily="18" charset="0"/>
              </a:rPr>
              <a:t>Persona Non Grata </a:t>
            </a:r>
            <a:r>
              <a:rPr lang="cs-CZ" b="1" i="1" dirty="0" err="1">
                <a:solidFill>
                  <a:srgbClr val="FF0000"/>
                </a:solidFill>
                <a:latin typeface="Cambria" panose="02040503050406030204" pitchFamily="18" charset="0"/>
              </a:rPr>
              <a:t>Sonata</a:t>
            </a:r>
            <a:r>
              <a:rPr lang="cs-CZ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</a:rPr>
              <a:t>Catherine Grant – Amber Jacobs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</a:rPr>
              <a:t>2018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Obrázek 3" descr="Obsah obrázku osoba, muž, hledání, interiér&#10;&#10;Popis byl vytvořen automaticky">
            <a:extLst>
              <a:ext uri="{FF2B5EF4-FFF2-40B4-BE49-F238E27FC236}">
                <a16:creationId xmlns:a16="http://schemas.microsoft.com/office/drawing/2014/main" id="{B9C52557-392E-4CD5-803A-D02190C5F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3" y="1052736"/>
            <a:ext cx="768085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26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Cambria" panose="02040503050406030204" pitchFamily="18" charset="0"/>
              </a:rPr>
              <a:t>Doporučené AV eseje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9144000" cy="53012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7859216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Cristina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Álvarez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López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Games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(2009)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2"/>
              </a:rPr>
              <a:t>https://vimeo.com/7395571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Margarida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Leitão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Gestures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Realism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(201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6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3"/>
              </a:rPr>
              <a:t>https://vimeo.com/160356609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Catherine Grant: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Magic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Mirror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Maze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2018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4"/>
              </a:rPr>
              <a:t>https://vimeo.com/277397613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96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582</Words>
  <Application>Microsoft Office PowerPoint</Application>
  <PresentationFormat>Předvádění na obrazovce (4:3)</PresentationFormat>
  <Paragraphs>114</Paragraphs>
  <Slides>19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Wingdings</vt:lpstr>
      <vt:lpstr>Motiv sady Office</vt:lpstr>
      <vt:lpstr>Haptická tendence</vt:lpstr>
      <vt:lpstr>Afektivní psaní filmem</vt:lpstr>
      <vt:lpstr>Afekt a filmová teorie</vt:lpstr>
      <vt:lpstr>Haptická vizualita</vt:lpstr>
      <vt:lpstr>Prezentace aplikace PowerPoint</vt:lpstr>
      <vt:lpstr>Haptičnost audiovizuální eseje</vt:lpstr>
      <vt:lpstr>Prostorová montáž</vt:lpstr>
      <vt:lpstr>Prezentace aplikace PowerPoint</vt:lpstr>
      <vt:lpstr>Doporučené AV eseje</vt:lpstr>
      <vt:lpstr>deformace obrazu</vt:lpstr>
      <vt:lpstr>Prezentace aplikace PowerPoint</vt:lpstr>
      <vt:lpstr>Doporučené AV eseje</vt:lpstr>
      <vt:lpstr>Zvýraznění performance</vt:lpstr>
      <vt:lpstr>Prezentace aplikace PowerPoint</vt:lpstr>
      <vt:lpstr>Doporučené AV eseje</vt:lpstr>
      <vt:lpstr>Reflexe diváctví</vt:lpstr>
      <vt:lpstr>Prezentace aplikace PowerPoint</vt:lpstr>
      <vt:lpstr>Doporučené AV eseje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Haptická tendence</dc:title>
  <dc:creator>Jirka</dc:creator>
  <cp:lastModifiedBy>Jirka</cp:lastModifiedBy>
  <cp:revision>26</cp:revision>
  <dcterms:created xsi:type="dcterms:W3CDTF">2019-03-10T19:39:54Z</dcterms:created>
  <dcterms:modified xsi:type="dcterms:W3CDTF">2019-03-13T12:45:03Z</dcterms:modified>
</cp:coreProperties>
</file>