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35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9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59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04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334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11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3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76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42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97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58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F782D-FEBF-4741-B423-5D7B0F701997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DF351-5CF1-457A-96C0-678F22C30D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23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2253" y="2203018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 smtClean="0">
                <a:solidFill>
                  <a:srgbClr val="C00000"/>
                </a:solidFill>
                <a:latin typeface="+mn-lt"/>
              </a:rPr>
              <a:t>ER-w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oo</a:t>
            </a:r>
            <a:r>
              <a:rPr lang="en-GB" b="1" dirty="0" err="1" smtClean="0">
                <a:solidFill>
                  <a:srgbClr val="C00000"/>
                </a:solidFill>
                <a:latin typeface="+mn-lt"/>
              </a:rPr>
              <a:t>rd</a:t>
            </a: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1. met </a:t>
            </a:r>
            <a:r>
              <a:rPr lang="cs-CZ" b="1" dirty="0" err="1" smtClean="0"/>
              <a:t>voorzetsels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2. </a:t>
            </a:r>
            <a:r>
              <a:rPr lang="cs-CZ" b="1" dirty="0" err="1" smtClean="0"/>
              <a:t>als</a:t>
            </a:r>
            <a:r>
              <a:rPr lang="cs-CZ" b="1" dirty="0" smtClean="0"/>
              <a:t> </a:t>
            </a:r>
            <a:r>
              <a:rPr lang="cs-CZ" b="1" dirty="0" err="1" smtClean="0"/>
              <a:t>formeel</a:t>
            </a:r>
            <a:r>
              <a:rPr lang="cs-CZ" b="1" dirty="0" smtClean="0"/>
              <a:t> </a:t>
            </a:r>
            <a:r>
              <a:rPr lang="cs-CZ" b="1" dirty="0" err="1" smtClean="0"/>
              <a:t>subject</a:t>
            </a:r>
            <a:endParaRPr lang="en-GB" b="1" dirty="0"/>
          </a:p>
        </p:txBody>
      </p:sp>
      <p:pic>
        <p:nvPicPr>
          <p:cNvPr id="4" name="Obrázek 3" descr="Online Migration Of vSphere NFS Mount Points - Wahl Network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428599"/>
            <a:ext cx="2874857" cy="324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0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17488"/>
            <a:ext cx="4287982" cy="770804"/>
          </a:xfrm>
          <a:ln w="12700">
            <a:solidFill>
              <a:srgbClr val="C00000"/>
            </a:solidFill>
          </a:ln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ER + VOORZETSEL</a:t>
            </a:r>
            <a:endParaRPr lang="en-GB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89891"/>
            <a:ext cx="10515600" cy="5087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1. </a:t>
            </a:r>
            <a:r>
              <a:rPr lang="en-GB" b="1" i="1" dirty="0" err="1">
                <a:solidFill>
                  <a:srgbClr val="7030A0"/>
                </a:solidFill>
              </a:rPr>
              <a:t>Houd</a:t>
            </a:r>
            <a:r>
              <a:rPr lang="en-GB" b="1" i="1" dirty="0">
                <a:solidFill>
                  <a:srgbClr val="7030A0"/>
                </a:solidFill>
              </a:rPr>
              <a:t> je van haring?</a:t>
            </a:r>
          </a:p>
          <a:p>
            <a:r>
              <a:rPr lang="en-GB" b="1" i="1" dirty="0" smtClean="0"/>
              <a:t>Nee, </a:t>
            </a:r>
            <a:r>
              <a:rPr lang="en-GB" i="1" dirty="0" smtClean="0"/>
              <a:t>… (…</a:t>
            </a:r>
            <a:r>
              <a:rPr lang="en-GB" i="1" dirty="0" err="1" smtClean="0"/>
              <a:t>nechutná</a:t>
            </a:r>
            <a:r>
              <a:rPr lang="en-GB" i="1" dirty="0" smtClean="0"/>
              <a:t> mi / </a:t>
            </a:r>
            <a:r>
              <a:rPr lang="en-GB" i="1" dirty="0" err="1" smtClean="0"/>
              <a:t>nemám</a:t>
            </a:r>
            <a:r>
              <a:rPr lang="en-GB" i="1" dirty="0" smtClean="0"/>
              <a:t> </a:t>
            </a:r>
            <a:r>
              <a:rPr lang="en-GB" i="1" dirty="0" err="1" smtClean="0"/>
              <a:t>ho</a:t>
            </a:r>
            <a:r>
              <a:rPr lang="en-GB" i="1" dirty="0" smtClean="0"/>
              <a:t> </a:t>
            </a:r>
            <a:r>
              <a:rPr lang="en-GB" i="1" dirty="0" err="1" smtClean="0"/>
              <a:t>rád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i="1" dirty="0" smtClean="0">
                <a:solidFill>
                  <a:srgbClr val="FF0000"/>
                </a:solidFill>
              </a:rPr>
              <a:t>Nee, </a:t>
            </a:r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houd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er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niet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van</a:t>
            </a:r>
            <a:r>
              <a:rPr lang="en-GB" dirty="0" smtClean="0"/>
              <a:t>.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2. </a:t>
            </a:r>
            <a:r>
              <a:rPr lang="en-GB" b="1" i="1" dirty="0" err="1">
                <a:solidFill>
                  <a:srgbClr val="7030A0"/>
                </a:solidFill>
              </a:rPr>
              <a:t>Luister</a:t>
            </a:r>
            <a:r>
              <a:rPr lang="en-GB" b="1" i="1" dirty="0">
                <a:solidFill>
                  <a:srgbClr val="7030A0"/>
                </a:solidFill>
              </a:rPr>
              <a:t> je nog </a:t>
            </a:r>
            <a:r>
              <a:rPr lang="en-GB" b="1" i="1" dirty="0" err="1">
                <a:solidFill>
                  <a:srgbClr val="7030A0"/>
                </a:solidFill>
              </a:rPr>
              <a:t>naar</a:t>
            </a:r>
            <a:r>
              <a:rPr lang="en-GB" b="1" i="1" dirty="0">
                <a:solidFill>
                  <a:srgbClr val="7030A0"/>
                </a:solidFill>
              </a:rPr>
              <a:t> de radio</a:t>
            </a:r>
            <a:r>
              <a:rPr lang="en-GB" b="1" i="1" dirty="0" smtClean="0">
                <a:solidFill>
                  <a:srgbClr val="7030A0"/>
                </a:solidFill>
              </a:rPr>
              <a:t>?</a:t>
            </a:r>
            <a:endParaRPr lang="en-GB" b="1" i="1" dirty="0">
              <a:solidFill>
                <a:srgbClr val="7030A0"/>
              </a:solidFill>
            </a:endParaRPr>
          </a:p>
          <a:p>
            <a:r>
              <a:rPr lang="en-GB" b="1" i="1" dirty="0"/>
              <a:t>Nee, je </a:t>
            </a:r>
            <a:r>
              <a:rPr lang="en-GB" b="1" i="1" dirty="0" err="1"/>
              <a:t>kan</a:t>
            </a:r>
            <a:r>
              <a:rPr lang="en-GB" b="1" i="1" dirty="0"/>
              <a:t> hem </a:t>
            </a:r>
            <a:r>
              <a:rPr lang="en-GB" b="1" i="1" dirty="0" err="1"/>
              <a:t>uitzetten</a:t>
            </a:r>
            <a:r>
              <a:rPr lang="en-GB" b="1" i="1" dirty="0"/>
              <a:t>, </a:t>
            </a:r>
            <a:r>
              <a:rPr lang="en-GB" b="1" i="1" dirty="0" err="1"/>
              <a:t>ik</a:t>
            </a:r>
            <a:r>
              <a:rPr lang="en-GB" b="1" i="1" dirty="0"/>
              <a:t> </a:t>
            </a:r>
            <a:r>
              <a:rPr lang="en-GB" i="1" dirty="0"/>
              <a:t>… (…</a:t>
            </a:r>
            <a:r>
              <a:rPr lang="en-GB" i="1" dirty="0" err="1"/>
              <a:t>neposlouchám</a:t>
            </a:r>
            <a:r>
              <a:rPr lang="en-GB" i="1" dirty="0"/>
              <a:t> </a:t>
            </a:r>
            <a:r>
              <a:rPr lang="en-GB" i="1" dirty="0" err="1"/>
              <a:t>ho</a:t>
            </a:r>
            <a:r>
              <a:rPr lang="en-GB" i="1" dirty="0" smtClean="0"/>
              <a:t>)</a:t>
            </a:r>
            <a:endParaRPr lang="en-GB" b="1" i="1" dirty="0"/>
          </a:p>
          <a:p>
            <a:r>
              <a:rPr lang="en-GB" i="1" dirty="0">
                <a:solidFill>
                  <a:srgbClr val="FF0000"/>
                </a:solidFill>
              </a:rPr>
              <a:t>Nee, je </a:t>
            </a:r>
            <a:r>
              <a:rPr lang="en-GB" i="1" dirty="0" err="1">
                <a:solidFill>
                  <a:srgbClr val="FF0000"/>
                </a:solidFill>
              </a:rPr>
              <a:t>kan</a:t>
            </a:r>
            <a:r>
              <a:rPr lang="en-GB" i="1" dirty="0">
                <a:solidFill>
                  <a:srgbClr val="FF0000"/>
                </a:solidFill>
              </a:rPr>
              <a:t> hem </a:t>
            </a:r>
            <a:r>
              <a:rPr lang="en-GB" i="1" dirty="0" err="1">
                <a:solidFill>
                  <a:srgbClr val="FF0000"/>
                </a:solidFill>
              </a:rPr>
              <a:t>uitzetten</a:t>
            </a:r>
            <a:r>
              <a:rPr lang="en-GB" i="1" dirty="0">
                <a:solidFill>
                  <a:srgbClr val="FF0000"/>
                </a:solidFill>
              </a:rPr>
              <a:t>,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luister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er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naar</a:t>
            </a:r>
            <a:r>
              <a:rPr lang="en-GB" i="1" dirty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endParaRPr lang="cs-CZ" b="1" i="1" dirty="0" smtClean="0"/>
          </a:p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3. </a:t>
            </a:r>
            <a:r>
              <a:rPr lang="en-GB" b="1" i="1" dirty="0" err="1">
                <a:solidFill>
                  <a:srgbClr val="7030A0"/>
                </a:solidFill>
              </a:rPr>
              <a:t>Waar</a:t>
            </a:r>
            <a:r>
              <a:rPr lang="en-GB" b="1" i="1" dirty="0">
                <a:solidFill>
                  <a:srgbClr val="7030A0"/>
                </a:solidFill>
              </a:rPr>
              <a:t> is het </a:t>
            </a:r>
            <a:r>
              <a:rPr lang="en-GB" b="1" i="1" dirty="0" err="1">
                <a:solidFill>
                  <a:srgbClr val="7030A0"/>
                </a:solidFill>
              </a:rPr>
              <a:t>boek</a:t>
            </a:r>
            <a:r>
              <a:rPr lang="en-GB" b="1" i="1" dirty="0">
                <a:solidFill>
                  <a:srgbClr val="7030A0"/>
                </a:solidFill>
              </a:rPr>
              <a:t>? </a:t>
            </a:r>
            <a:r>
              <a:rPr lang="en-GB" b="1" i="1" dirty="0" err="1">
                <a:solidFill>
                  <a:srgbClr val="7030A0"/>
                </a:solidFill>
              </a:rPr>
              <a:t>Ligt</a:t>
            </a:r>
            <a:r>
              <a:rPr lang="en-GB" b="1" i="1" dirty="0">
                <a:solidFill>
                  <a:srgbClr val="7030A0"/>
                </a:solidFill>
              </a:rPr>
              <a:t> het in je </a:t>
            </a:r>
            <a:r>
              <a:rPr lang="en-GB" b="1" i="1" dirty="0" err="1">
                <a:solidFill>
                  <a:srgbClr val="7030A0"/>
                </a:solidFill>
              </a:rPr>
              <a:t>boekenkast</a:t>
            </a:r>
            <a:r>
              <a:rPr lang="en-GB" b="1" i="1" dirty="0" smtClean="0">
                <a:solidFill>
                  <a:srgbClr val="7030A0"/>
                </a:solidFill>
              </a:rPr>
              <a:t>?</a:t>
            </a:r>
            <a:endParaRPr lang="en-GB" b="1" i="1" dirty="0"/>
          </a:p>
          <a:p>
            <a:r>
              <a:rPr lang="en-GB" b="1" i="1" dirty="0" err="1"/>
              <a:t>Ja</a:t>
            </a:r>
            <a:r>
              <a:rPr lang="en-GB" b="1" i="1" dirty="0"/>
              <a:t>, het … </a:t>
            </a:r>
            <a:r>
              <a:rPr lang="en-GB" i="1" dirty="0"/>
              <a:t>(…je tam / </a:t>
            </a:r>
            <a:r>
              <a:rPr lang="en-GB" i="1" dirty="0" err="1"/>
              <a:t>leží</a:t>
            </a:r>
            <a:r>
              <a:rPr lang="en-GB" i="1" dirty="0"/>
              <a:t> v </a:t>
            </a:r>
            <a:r>
              <a:rPr lang="en-GB" i="1" dirty="0" err="1"/>
              <a:t>ní</a:t>
            </a:r>
            <a:r>
              <a:rPr lang="en-GB" i="1" dirty="0" smtClean="0"/>
              <a:t>)</a:t>
            </a:r>
            <a:endParaRPr lang="en-GB" i="1" dirty="0"/>
          </a:p>
          <a:p>
            <a:r>
              <a:rPr lang="en-GB" i="1" dirty="0" err="1">
                <a:solidFill>
                  <a:srgbClr val="FF0000"/>
                </a:solidFill>
              </a:rPr>
              <a:t>Ja</a:t>
            </a:r>
            <a:r>
              <a:rPr lang="en-GB" i="1" dirty="0">
                <a:solidFill>
                  <a:srgbClr val="FF0000"/>
                </a:solidFill>
              </a:rPr>
              <a:t>, het </a:t>
            </a:r>
            <a:r>
              <a:rPr lang="en-GB" i="1" dirty="0" err="1">
                <a:solidFill>
                  <a:srgbClr val="FF0000"/>
                </a:solidFill>
              </a:rPr>
              <a:t>ligt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er</a:t>
            </a:r>
            <a:r>
              <a:rPr lang="en-GB" b="1" i="1" dirty="0">
                <a:solidFill>
                  <a:srgbClr val="FF0000"/>
                </a:solidFill>
              </a:rPr>
              <a:t> (</a:t>
            </a:r>
            <a:r>
              <a:rPr lang="en-GB" b="1" i="1" dirty="0" err="1">
                <a:solidFill>
                  <a:srgbClr val="FF0000"/>
                </a:solidFill>
              </a:rPr>
              <a:t>wel</a:t>
            </a:r>
            <a:r>
              <a:rPr lang="en-GB" b="1" i="1" dirty="0">
                <a:solidFill>
                  <a:srgbClr val="FF0000"/>
                </a:solidFill>
              </a:rPr>
              <a:t>) in.     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Obrázek 3" descr="Hollandse Nieuwe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819" y="988291"/>
            <a:ext cx="1654464" cy="1240848"/>
          </a:xfrm>
          <a:prstGeom prst="rect">
            <a:avLst/>
          </a:prstGeom>
        </p:spPr>
      </p:pic>
      <p:pic>
        <p:nvPicPr>
          <p:cNvPr id="5" name="Obrázek 4" descr="&lt;strong&gt;Radio&lt;/strong&gt; 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272" y="2813176"/>
            <a:ext cx="2666988" cy="1622028"/>
          </a:xfrm>
          <a:prstGeom prst="rect">
            <a:avLst/>
          </a:prstGeom>
        </p:spPr>
      </p:pic>
      <p:pic>
        <p:nvPicPr>
          <p:cNvPr id="6" name="Obrázek 5" descr="&lt;strong&gt;Bookshelf&lt;/strong&gt; - Japari Library, the Kemono Friends Wik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224" y="4305017"/>
            <a:ext cx="2297544" cy="22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80654"/>
            <a:ext cx="10515600" cy="55141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4. </a:t>
            </a:r>
            <a:r>
              <a:rPr lang="en-GB" b="1" i="1" dirty="0">
                <a:solidFill>
                  <a:srgbClr val="7030A0"/>
                </a:solidFill>
              </a:rPr>
              <a:t>Wil je wat </a:t>
            </a:r>
            <a:r>
              <a:rPr lang="en-GB" b="1" i="1" dirty="0" err="1">
                <a:solidFill>
                  <a:srgbClr val="7030A0"/>
                </a:solidFill>
              </a:rPr>
              <a:t>suiker</a:t>
            </a:r>
            <a:r>
              <a:rPr lang="en-GB" b="1" i="1" dirty="0">
                <a:solidFill>
                  <a:srgbClr val="7030A0"/>
                </a:solidFill>
              </a:rPr>
              <a:t> in je </a:t>
            </a:r>
            <a:r>
              <a:rPr lang="en-GB" b="1" i="1" dirty="0" err="1">
                <a:solidFill>
                  <a:srgbClr val="7030A0"/>
                </a:solidFill>
              </a:rPr>
              <a:t>koffie</a:t>
            </a:r>
            <a:r>
              <a:rPr lang="en-GB" b="1" i="1" dirty="0">
                <a:solidFill>
                  <a:srgbClr val="7030A0"/>
                </a:solidFill>
              </a:rPr>
              <a:t>?</a:t>
            </a:r>
          </a:p>
          <a:p>
            <a:r>
              <a:rPr lang="en-GB" b="1" i="1" dirty="0" smtClean="0"/>
              <a:t>Nee</a:t>
            </a:r>
            <a:r>
              <a:rPr lang="en-GB" b="1" i="1" dirty="0"/>
              <a:t>, …  </a:t>
            </a:r>
            <a:r>
              <a:rPr lang="en-GB" i="1" dirty="0"/>
              <a:t>(…</a:t>
            </a:r>
            <a:r>
              <a:rPr lang="en-GB" i="1" dirty="0" err="1"/>
              <a:t>nechci</a:t>
            </a:r>
            <a:r>
              <a:rPr lang="en-GB" i="1" dirty="0"/>
              <a:t> tam </a:t>
            </a:r>
            <a:r>
              <a:rPr lang="en-GB" i="1" dirty="0" err="1"/>
              <a:t>cukr</a:t>
            </a:r>
            <a:r>
              <a:rPr lang="en-GB" i="1" dirty="0" smtClean="0"/>
              <a:t>).</a:t>
            </a:r>
            <a:endParaRPr lang="en-GB" b="1" i="1" dirty="0"/>
          </a:p>
          <a:p>
            <a:r>
              <a:rPr lang="en-GB" b="1" i="1" dirty="0">
                <a:solidFill>
                  <a:srgbClr val="FF0000"/>
                </a:solidFill>
              </a:rPr>
              <a:t>Nee, </a:t>
            </a:r>
            <a:r>
              <a:rPr lang="en-GB" b="1" i="1" dirty="0" err="1">
                <a:solidFill>
                  <a:srgbClr val="FF0000"/>
                </a:solidFill>
              </a:rPr>
              <a:t>ik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wil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 err="1">
                <a:solidFill>
                  <a:srgbClr val="FF0000"/>
                </a:solidFill>
              </a:rPr>
              <a:t>er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geen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suiker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>
                <a:solidFill>
                  <a:srgbClr val="FF0000"/>
                </a:solidFill>
              </a:rPr>
              <a:t>in</a:t>
            </a:r>
            <a:r>
              <a:rPr lang="en-GB" b="1" i="1" dirty="0" smtClean="0">
                <a:solidFill>
                  <a:srgbClr val="FF0000"/>
                </a:solidFill>
              </a:rPr>
              <a:t>.</a:t>
            </a: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5. </a:t>
            </a:r>
            <a:r>
              <a:rPr lang="en-GB" b="1" i="1" dirty="0">
                <a:solidFill>
                  <a:srgbClr val="7030A0"/>
                </a:solidFill>
              </a:rPr>
              <a:t>Hoe </a:t>
            </a:r>
            <a:r>
              <a:rPr lang="en-GB" b="1" i="1" dirty="0" err="1">
                <a:solidFill>
                  <a:srgbClr val="7030A0"/>
                </a:solidFill>
              </a:rPr>
              <a:t>vond</a:t>
            </a:r>
            <a:r>
              <a:rPr lang="en-GB" b="1" i="1" dirty="0">
                <a:solidFill>
                  <a:srgbClr val="7030A0"/>
                </a:solidFill>
              </a:rPr>
              <a:t> je de les? </a:t>
            </a:r>
            <a:r>
              <a:rPr lang="en-GB" b="1" i="1" dirty="0" err="1">
                <a:solidFill>
                  <a:srgbClr val="7030A0"/>
                </a:solidFill>
              </a:rPr>
              <a:t>Heb</a:t>
            </a:r>
            <a:r>
              <a:rPr lang="en-GB" b="1" i="1" dirty="0">
                <a:solidFill>
                  <a:srgbClr val="7030A0"/>
                </a:solidFill>
              </a:rPr>
              <a:t> je </a:t>
            </a:r>
            <a:r>
              <a:rPr lang="en-GB" b="1" i="1" dirty="0" err="1">
                <a:solidFill>
                  <a:srgbClr val="7030A0"/>
                </a:solidFill>
              </a:rPr>
              <a:t>alles</a:t>
            </a:r>
            <a:r>
              <a:rPr lang="en-GB" b="1" i="1" dirty="0">
                <a:solidFill>
                  <a:srgbClr val="7030A0"/>
                </a:solidFill>
              </a:rPr>
              <a:t> </a:t>
            </a:r>
            <a:r>
              <a:rPr lang="en-GB" b="1" i="1" dirty="0" err="1">
                <a:solidFill>
                  <a:srgbClr val="7030A0"/>
                </a:solidFill>
              </a:rPr>
              <a:t>goed</a:t>
            </a:r>
            <a:r>
              <a:rPr lang="en-GB" b="1" i="1" dirty="0">
                <a:solidFill>
                  <a:srgbClr val="7030A0"/>
                </a:solidFill>
              </a:rPr>
              <a:t> </a:t>
            </a:r>
            <a:r>
              <a:rPr lang="en-GB" b="1" i="1" dirty="0" err="1">
                <a:solidFill>
                  <a:srgbClr val="7030A0"/>
                </a:solidFill>
              </a:rPr>
              <a:t>begrepen</a:t>
            </a:r>
            <a:r>
              <a:rPr lang="en-GB" b="1" i="1" dirty="0" smtClean="0">
                <a:solidFill>
                  <a:srgbClr val="7030A0"/>
                </a:solidFill>
              </a:rPr>
              <a:t>?</a:t>
            </a:r>
            <a:endParaRPr lang="en-GB" b="1" i="1" dirty="0"/>
          </a:p>
          <a:p>
            <a:r>
              <a:rPr lang="en-GB" b="1" i="1" dirty="0"/>
              <a:t>Goh, nee </a:t>
            </a:r>
            <a:r>
              <a:rPr lang="en-GB" b="1" i="1" dirty="0" err="1"/>
              <a:t>ik</a:t>
            </a:r>
            <a:r>
              <a:rPr lang="en-GB" b="1" i="1" dirty="0"/>
              <a:t> </a:t>
            </a:r>
            <a:r>
              <a:rPr lang="en-GB" b="1" i="1" dirty="0" err="1"/>
              <a:t>begreep</a:t>
            </a:r>
            <a:r>
              <a:rPr lang="en-GB" b="1" i="1" dirty="0"/>
              <a:t> </a:t>
            </a:r>
            <a:r>
              <a:rPr lang="en-GB" i="1" dirty="0"/>
              <a:t>….(</a:t>
            </a:r>
            <a:r>
              <a:rPr lang="en-GB" i="1" dirty="0" err="1"/>
              <a:t>nic</a:t>
            </a:r>
            <a:r>
              <a:rPr lang="en-GB" i="1" dirty="0"/>
              <a:t> z </a:t>
            </a:r>
            <a:r>
              <a:rPr lang="en-GB" i="1" dirty="0" err="1"/>
              <a:t>toho</a:t>
            </a:r>
            <a:r>
              <a:rPr lang="en-GB" i="1" dirty="0"/>
              <a:t>). </a:t>
            </a:r>
            <a:endParaRPr lang="en-GB" b="1" i="1" dirty="0"/>
          </a:p>
          <a:p>
            <a:r>
              <a:rPr lang="en-GB" i="1" dirty="0">
                <a:solidFill>
                  <a:srgbClr val="FF0000"/>
                </a:solidFill>
              </a:rPr>
              <a:t>Goh, nee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begreep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er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niks</a:t>
            </a:r>
            <a:r>
              <a:rPr lang="en-GB" b="1" i="1" dirty="0">
                <a:solidFill>
                  <a:srgbClr val="FF0000"/>
                </a:solidFill>
              </a:rPr>
              <a:t> van. </a:t>
            </a:r>
          </a:p>
          <a:p>
            <a:pPr marL="0" indent="0">
              <a:buNone/>
            </a:pPr>
            <a:endParaRPr lang="cs-CZ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i="1" dirty="0" smtClean="0">
                <a:solidFill>
                  <a:srgbClr val="7030A0"/>
                </a:solidFill>
              </a:rPr>
              <a:t>6. </a:t>
            </a:r>
            <a:r>
              <a:rPr lang="en-GB" sz="2700" b="1" i="1" dirty="0" smtClean="0">
                <a:solidFill>
                  <a:srgbClr val="7030A0"/>
                </a:solidFill>
              </a:rPr>
              <a:t>Ben </a:t>
            </a:r>
            <a:r>
              <a:rPr lang="en-GB" sz="2700" b="1" i="1" dirty="0">
                <a:solidFill>
                  <a:srgbClr val="7030A0"/>
                </a:solidFill>
              </a:rPr>
              <a:t>je al in </a:t>
            </a:r>
            <a:r>
              <a:rPr lang="en-GB" sz="2700" b="1" i="1" dirty="0" err="1">
                <a:solidFill>
                  <a:srgbClr val="7030A0"/>
                </a:solidFill>
              </a:rPr>
              <a:t>dat</a:t>
            </a:r>
            <a:r>
              <a:rPr lang="en-GB" sz="2700" b="1" i="1" dirty="0">
                <a:solidFill>
                  <a:srgbClr val="7030A0"/>
                </a:solidFill>
              </a:rPr>
              <a:t> </a:t>
            </a:r>
            <a:r>
              <a:rPr lang="en-GB" sz="2700" b="1" i="1" dirty="0" err="1">
                <a:solidFill>
                  <a:srgbClr val="7030A0"/>
                </a:solidFill>
              </a:rPr>
              <a:t>nieuwe</a:t>
            </a:r>
            <a:r>
              <a:rPr lang="en-GB" sz="2700" b="1" i="1" dirty="0">
                <a:solidFill>
                  <a:srgbClr val="7030A0"/>
                </a:solidFill>
              </a:rPr>
              <a:t> café </a:t>
            </a:r>
            <a:r>
              <a:rPr lang="en-GB" sz="2700" b="1" i="1" dirty="0" err="1">
                <a:solidFill>
                  <a:srgbClr val="7030A0"/>
                </a:solidFill>
              </a:rPr>
              <a:t>geweest</a:t>
            </a:r>
            <a:r>
              <a:rPr lang="en-GB" sz="2700" b="1" i="1" dirty="0" smtClean="0">
                <a:solidFill>
                  <a:srgbClr val="7030A0"/>
                </a:solidFill>
              </a:rPr>
              <a:t>?</a:t>
            </a:r>
            <a:endParaRPr lang="en-GB" b="1" i="1" dirty="0"/>
          </a:p>
          <a:p>
            <a:r>
              <a:rPr lang="en-GB" b="1" i="1" dirty="0"/>
              <a:t>Nee, maar morgen </a:t>
            </a:r>
            <a:r>
              <a:rPr lang="en-GB" b="1" i="1" dirty="0" err="1"/>
              <a:t>ga</a:t>
            </a:r>
            <a:r>
              <a:rPr lang="en-GB" b="1" i="1" dirty="0"/>
              <a:t> </a:t>
            </a:r>
            <a:r>
              <a:rPr lang="en-GB" b="1" i="1" dirty="0" err="1"/>
              <a:t>ik</a:t>
            </a:r>
            <a:r>
              <a:rPr lang="en-GB" b="1" i="1" dirty="0"/>
              <a:t>… </a:t>
            </a:r>
            <a:r>
              <a:rPr lang="en-GB" i="1" dirty="0"/>
              <a:t>(…tam </a:t>
            </a:r>
            <a:r>
              <a:rPr lang="en-GB" i="1" dirty="0" err="1"/>
              <a:t>jdu</a:t>
            </a:r>
            <a:r>
              <a:rPr lang="en-GB" i="1" dirty="0"/>
              <a:t> / do </a:t>
            </a:r>
            <a:r>
              <a:rPr lang="en-GB" i="1" dirty="0" err="1"/>
              <a:t>ní</a:t>
            </a:r>
            <a:r>
              <a:rPr lang="en-GB" i="1" dirty="0"/>
              <a:t> </a:t>
            </a:r>
            <a:r>
              <a:rPr lang="en-GB" i="1" dirty="0" err="1"/>
              <a:t>jdu</a:t>
            </a:r>
            <a:r>
              <a:rPr lang="en-GB" i="1" dirty="0"/>
              <a:t>) </a:t>
            </a:r>
          </a:p>
          <a:p>
            <a:r>
              <a:rPr lang="en-GB" i="1" dirty="0" smtClean="0">
                <a:solidFill>
                  <a:srgbClr val="FF0000"/>
                </a:solidFill>
              </a:rPr>
              <a:t>Nee</a:t>
            </a:r>
            <a:r>
              <a:rPr lang="en-GB" i="1" dirty="0">
                <a:solidFill>
                  <a:srgbClr val="FF0000"/>
                </a:solidFill>
              </a:rPr>
              <a:t>, maar morgen </a:t>
            </a:r>
            <a:r>
              <a:rPr lang="en-GB" i="1" dirty="0" err="1">
                <a:solidFill>
                  <a:srgbClr val="FF0000"/>
                </a:solidFill>
              </a:rPr>
              <a:t>ga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er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wel</a:t>
            </a:r>
            <a:r>
              <a:rPr lang="cs-CZ" b="1" i="1" dirty="0" smtClean="0">
                <a:solidFill>
                  <a:srgbClr val="FF0000"/>
                </a:solidFill>
              </a:rPr>
              <a:t> na</a:t>
            </a:r>
            <a:r>
              <a:rPr lang="en-GB" b="1" i="1" dirty="0" err="1" smtClean="0">
                <a:solidFill>
                  <a:srgbClr val="FF0000"/>
                </a:solidFill>
              </a:rPr>
              <a:t>artoe</a:t>
            </a:r>
            <a:r>
              <a:rPr lang="en-GB" i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en-GB" b="1" i="1" dirty="0">
              <a:solidFill>
                <a:srgbClr val="7030A0"/>
              </a:solidFill>
            </a:endParaRPr>
          </a:p>
          <a:p>
            <a:endParaRPr lang="en-GB" b="1" i="1" dirty="0">
              <a:solidFill>
                <a:srgbClr val="FF0000"/>
              </a:solidFill>
            </a:endParaRPr>
          </a:p>
          <a:p>
            <a:endParaRPr lang="en-GB" i="1" dirty="0" smtClean="0">
              <a:solidFill>
                <a:srgbClr val="FF0000"/>
              </a:solidFill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217488"/>
            <a:ext cx="4287982" cy="770804"/>
          </a:xfrm>
          <a:ln w="12700">
            <a:solidFill>
              <a:srgbClr val="C00000"/>
            </a:solidFill>
          </a:ln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ER + VOORZETSEL</a:t>
            </a:r>
            <a:endParaRPr lang="en-GB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Obrázek 6" descr="Recipe actions | 5º año Inglés Unidad N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43035"/>
            <a:ext cx="2603522" cy="1673693"/>
          </a:xfrm>
          <a:prstGeom prst="rect">
            <a:avLst/>
          </a:prstGeom>
        </p:spPr>
      </p:pic>
      <p:pic>
        <p:nvPicPr>
          <p:cNvPr id="8" name="Obrázek 7" descr="Sclera picto'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201" y="3057236"/>
            <a:ext cx="2239853" cy="223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5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002"/>
          </a:xfrm>
        </p:spPr>
        <p:txBody>
          <a:bodyPr/>
          <a:lstStyle/>
          <a:p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Typische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fouten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-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nakijk</a:t>
            </a:r>
            <a:endParaRPr lang="en-GB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9346"/>
            <a:ext cx="11141364" cy="50338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i="1" dirty="0" smtClean="0"/>
              <a:t>*</a:t>
            </a:r>
            <a:r>
              <a:rPr lang="cs-CZ" b="1" i="1" dirty="0"/>
              <a:t> </a:t>
            </a:r>
            <a:r>
              <a:rPr lang="cs-CZ" b="1" i="1" dirty="0" err="1" smtClean="0"/>
              <a:t>Ik</a:t>
            </a:r>
            <a:r>
              <a:rPr lang="cs-CZ" b="1" i="1" dirty="0" smtClean="0"/>
              <a:t> </a:t>
            </a:r>
            <a:r>
              <a:rPr lang="cs-CZ" b="1" i="1" dirty="0" err="1" smtClean="0"/>
              <a:t>neem</a:t>
            </a:r>
            <a:r>
              <a:rPr lang="cs-CZ" b="1" i="1" dirty="0" smtClean="0"/>
              <a:t> </a:t>
            </a:r>
            <a:r>
              <a:rPr lang="cs-CZ" b="1" i="1" dirty="0" err="1" smtClean="0"/>
              <a:t>deze</a:t>
            </a:r>
            <a:r>
              <a:rPr lang="cs-CZ" b="1" i="1" dirty="0" smtClean="0"/>
              <a:t> </a:t>
            </a:r>
            <a:r>
              <a:rPr lang="cs-CZ" b="1" i="1" dirty="0" err="1" smtClean="0"/>
              <a:t>klacht</a:t>
            </a:r>
            <a:r>
              <a:rPr lang="cs-CZ" b="1" i="1" dirty="0" smtClean="0"/>
              <a:t> </a:t>
            </a:r>
            <a:r>
              <a:rPr lang="cs-CZ" b="1" i="1" dirty="0" err="1" smtClean="0"/>
              <a:t>serieus</a:t>
            </a:r>
            <a:r>
              <a:rPr lang="cs-CZ" b="1" i="1" dirty="0" smtClean="0"/>
              <a:t>, </a:t>
            </a:r>
            <a:r>
              <a:rPr lang="cs-CZ" b="1" i="1" dirty="0" err="1" smtClean="0"/>
              <a:t>ik</a:t>
            </a:r>
            <a:r>
              <a:rPr lang="cs-CZ" b="1" i="1" dirty="0" smtClean="0"/>
              <a:t> </a:t>
            </a:r>
            <a:r>
              <a:rPr lang="cs-CZ" b="1" i="1" dirty="0" err="1" smtClean="0"/>
              <a:t>ga</a:t>
            </a:r>
            <a:r>
              <a:rPr lang="cs-CZ" b="1" i="1" dirty="0" smtClean="0"/>
              <a:t> met hem direct </a:t>
            </a:r>
            <a:r>
              <a:rPr lang="cs-CZ" b="1" i="1" dirty="0" err="1" smtClean="0"/>
              <a:t>naar</a:t>
            </a:r>
            <a:r>
              <a:rPr lang="cs-CZ" b="1" i="1" dirty="0" smtClean="0"/>
              <a:t> de </a:t>
            </a:r>
            <a:r>
              <a:rPr lang="cs-CZ" b="1" i="1" dirty="0" err="1" smtClean="0"/>
              <a:t>directeur</a:t>
            </a:r>
            <a:r>
              <a:rPr lang="cs-CZ" b="1" i="1" dirty="0" smtClean="0"/>
              <a:t>. </a:t>
            </a:r>
            <a:endParaRPr lang="en-GB" b="1" i="1" dirty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b="1" i="1" dirty="0"/>
              <a:t>* </a:t>
            </a:r>
            <a:r>
              <a:rPr lang="cs-CZ" b="1" i="1" dirty="0" err="1" smtClean="0">
                <a:solidFill>
                  <a:srgbClr val="C00000"/>
                </a:solidFill>
              </a:rPr>
              <a:t>Heb</a:t>
            </a:r>
            <a:r>
              <a:rPr lang="cs-CZ" b="1" i="1" dirty="0" smtClean="0">
                <a:solidFill>
                  <a:srgbClr val="C00000"/>
                </a:solidFill>
              </a:rPr>
              <a:t> je </a:t>
            </a:r>
            <a:r>
              <a:rPr lang="cs-CZ" b="1" i="1" dirty="0" err="1" smtClean="0">
                <a:solidFill>
                  <a:srgbClr val="C00000"/>
                </a:solidFill>
              </a:rPr>
              <a:t>nog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wat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vragen</a:t>
            </a:r>
            <a:r>
              <a:rPr lang="cs-CZ" b="1" i="1" dirty="0" smtClean="0">
                <a:solidFill>
                  <a:srgbClr val="C00000"/>
                </a:solidFill>
              </a:rPr>
              <a:t>? </a:t>
            </a:r>
            <a:r>
              <a:rPr lang="cs-CZ" b="1" i="1" dirty="0" err="1" smtClean="0">
                <a:solidFill>
                  <a:srgbClr val="C00000"/>
                </a:solidFill>
              </a:rPr>
              <a:t>Ja</a:t>
            </a:r>
            <a:r>
              <a:rPr lang="cs-CZ" b="1" i="1" dirty="0" smtClean="0">
                <a:solidFill>
                  <a:srgbClr val="C00000"/>
                </a:solidFill>
              </a:rPr>
              <a:t>, </a:t>
            </a:r>
            <a:r>
              <a:rPr lang="cs-CZ" b="1" i="1" dirty="0" err="1" smtClean="0">
                <a:solidFill>
                  <a:srgbClr val="C00000"/>
                </a:solidFill>
              </a:rPr>
              <a:t>er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heb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ik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twee</a:t>
            </a:r>
            <a:r>
              <a:rPr lang="cs-CZ" b="1" i="1" dirty="0" smtClean="0">
                <a:solidFill>
                  <a:srgbClr val="C00000"/>
                </a:solidFill>
              </a:rPr>
              <a:t>. </a:t>
            </a:r>
          </a:p>
          <a:p>
            <a:endParaRPr lang="cs-CZ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i="1" dirty="0">
                <a:solidFill>
                  <a:srgbClr val="7030A0"/>
                </a:solidFill>
              </a:rPr>
              <a:t>* </a:t>
            </a:r>
            <a:r>
              <a:rPr lang="cs-CZ" b="1" i="1" dirty="0" smtClean="0">
                <a:solidFill>
                  <a:srgbClr val="7030A0"/>
                </a:solidFill>
              </a:rPr>
              <a:t>In de kamer </a:t>
            </a:r>
            <a:r>
              <a:rPr lang="cs-CZ" b="1" i="1" dirty="0" err="1" smtClean="0">
                <a:solidFill>
                  <a:srgbClr val="7030A0"/>
                </a:solidFill>
              </a:rPr>
              <a:t>staat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een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tafel</a:t>
            </a:r>
            <a:r>
              <a:rPr lang="cs-CZ" b="1" i="1" dirty="0" smtClean="0">
                <a:solidFill>
                  <a:srgbClr val="7030A0"/>
                </a:solidFill>
              </a:rPr>
              <a:t>. Er </a:t>
            </a:r>
            <a:r>
              <a:rPr lang="cs-CZ" b="1" i="1" dirty="0" err="1" smtClean="0">
                <a:solidFill>
                  <a:srgbClr val="7030A0"/>
                </a:solidFill>
              </a:rPr>
              <a:t>hangt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een</a:t>
            </a:r>
            <a:r>
              <a:rPr lang="cs-CZ" b="1" i="1" dirty="0" smtClean="0">
                <a:solidFill>
                  <a:srgbClr val="7030A0"/>
                </a:solidFill>
              </a:rPr>
              <a:t> lamp </a:t>
            </a:r>
            <a:r>
              <a:rPr lang="cs-CZ" b="1" i="1" dirty="0" err="1" smtClean="0">
                <a:solidFill>
                  <a:srgbClr val="7030A0"/>
                </a:solidFill>
              </a:rPr>
              <a:t>boven</a:t>
            </a:r>
            <a:r>
              <a:rPr lang="cs-CZ" b="1" i="1" dirty="0" smtClean="0">
                <a:solidFill>
                  <a:srgbClr val="7030A0"/>
                </a:solidFill>
              </a:rPr>
              <a:t>. </a:t>
            </a:r>
          </a:p>
          <a:p>
            <a:endParaRPr lang="cs-CZ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i="1" dirty="0">
                <a:solidFill>
                  <a:srgbClr val="0070C0"/>
                </a:solidFill>
              </a:rPr>
              <a:t>* </a:t>
            </a:r>
            <a:r>
              <a:rPr lang="cs-CZ" b="1" i="1" dirty="0" err="1" smtClean="0">
                <a:solidFill>
                  <a:srgbClr val="0070C0"/>
                </a:solidFill>
              </a:rPr>
              <a:t>Ga</a:t>
            </a:r>
            <a:r>
              <a:rPr lang="cs-CZ" b="1" i="1" dirty="0" smtClean="0">
                <a:solidFill>
                  <a:srgbClr val="0070C0"/>
                </a:solidFill>
              </a:rPr>
              <a:t> je </a:t>
            </a:r>
            <a:r>
              <a:rPr lang="cs-CZ" b="1" i="1" dirty="0" err="1" smtClean="0">
                <a:solidFill>
                  <a:srgbClr val="0070C0"/>
                </a:solidFill>
              </a:rPr>
              <a:t>nog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naar</a:t>
            </a:r>
            <a:r>
              <a:rPr lang="cs-CZ" b="1" i="1" dirty="0" smtClean="0">
                <a:solidFill>
                  <a:srgbClr val="0070C0"/>
                </a:solidFill>
              </a:rPr>
              <a:t> de </a:t>
            </a:r>
            <a:r>
              <a:rPr lang="cs-CZ" b="1" i="1" dirty="0" err="1" smtClean="0">
                <a:solidFill>
                  <a:srgbClr val="0070C0"/>
                </a:solidFill>
              </a:rPr>
              <a:t>fitnesszaal</a:t>
            </a:r>
            <a:r>
              <a:rPr lang="cs-CZ" b="1" i="1" dirty="0" smtClean="0">
                <a:solidFill>
                  <a:srgbClr val="0070C0"/>
                </a:solidFill>
              </a:rPr>
              <a:t>? – </a:t>
            </a:r>
            <a:r>
              <a:rPr lang="cs-CZ" b="1" i="1" dirty="0" err="1" smtClean="0">
                <a:solidFill>
                  <a:srgbClr val="0070C0"/>
                </a:solidFill>
              </a:rPr>
              <a:t>Nee</a:t>
            </a:r>
            <a:r>
              <a:rPr lang="cs-CZ" b="1" i="1" dirty="0" smtClean="0">
                <a:solidFill>
                  <a:srgbClr val="0070C0"/>
                </a:solidFill>
              </a:rPr>
              <a:t>, </a:t>
            </a:r>
            <a:r>
              <a:rPr lang="cs-CZ" b="1" i="1" dirty="0" err="1" smtClean="0">
                <a:solidFill>
                  <a:srgbClr val="0070C0"/>
                </a:solidFill>
              </a:rPr>
              <a:t>ik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ga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er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niet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meer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naar</a:t>
            </a:r>
            <a:r>
              <a:rPr lang="cs-CZ" b="1" i="1" dirty="0" smtClean="0">
                <a:solidFill>
                  <a:srgbClr val="0070C0"/>
                </a:solidFill>
              </a:rPr>
              <a:t>. </a:t>
            </a:r>
          </a:p>
          <a:p>
            <a:pPr marL="0" indent="0">
              <a:buNone/>
            </a:pPr>
            <a:endParaRPr lang="cs-CZ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b="1" i="1" dirty="0">
                <a:solidFill>
                  <a:srgbClr val="00B050"/>
                </a:solidFill>
              </a:rPr>
              <a:t>*  </a:t>
            </a:r>
            <a:r>
              <a:rPr lang="cs-CZ" b="1" i="1" dirty="0" err="1" smtClean="0">
                <a:solidFill>
                  <a:srgbClr val="00B050"/>
                </a:solidFill>
              </a:rPr>
              <a:t>Ik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haat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deze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harde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stoel</a:t>
            </a:r>
            <a:r>
              <a:rPr lang="cs-CZ" b="1" i="1" dirty="0" smtClean="0">
                <a:solidFill>
                  <a:srgbClr val="00B050"/>
                </a:solidFill>
              </a:rPr>
              <a:t>. </a:t>
            </a:r>
            <a:r>
              <a:rPr lang="cs-CZ" b="1" i="1" dirty="0" err="1" smtClean="0">
                <a:solidFill>
                  <a:srgbClr val="00B050"/>
                </a:solidFill>
              </a:rPr>
              <a:t>Ik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zit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er</a:t>
            </a:r>
            <a:r>
              <a:rPr lang="cs-CZ" b="1" i="1" dirty="0" smtClean="0">
                <a:solidFill>
                  <a:srgbClr val="00B050"/>
                </a:solidFill>
              </a:rPr>
              <a:t> al </a:t>
            </a:r>
            <a:r>
              <a:rPr lang="cs-CZ" b="1" i="1" dirty="0" err="1" smtClean="0">
                <a:solidFill>
                  <a:srgbClr val="00B050"/>
                </a:solidFill>
              </a:rPr>
              <a:t>urenlang</a:t>
            </a:r>
            <a:r>
              <a:rPr lang="cs-CZ" b="1" i="1" dirty="0" smtClean="0">
                <a:solidFill>
                  <a:srgbClr val="00B050"/>
                </a:solidFill>
              </a:rPr>
              <a:t> op </a:t>
            </a:r>
            <a:r>
              <a:rPr lang="cs-CZ" b="1" i="1" dirty="0" err="1" smtClean="0">
                <a:solidFill>
                  <a:srgbClr val="00B050"/>
                </a:solidFill>
              </a:rPr>
              <a:t>die</a:t>
            </a:r>
            <a:r>
              <a:rPr lang="cs-CZ" b="1" i="1" dirty="0" smtClean="0">
                <a:solidFill>
                  <a:srgbClr val="00B050"/>
                </a:solidFill>
              </a:rPr>
              <a:t> </a:t>
            </a:r>
            <a:r>
              <a:rPr lang="cs-CZ" b="1" i="1" dirty="0" err="1" smtClean="0">
                <a:solidFill>
                  <a:srgbClr val="00B050"/>
                </a:solidFill>
              </a:rPr>
              <a:t>stoel</a:t>
            </a:r>
            <a:r>
              <a:rPr lang="cs-CZ" b="1" i="1" dirty="0" smtClean="0">
                <a:solidFill>
                  <a:srgbClr val="00B050"/>
                </a:solidFill>
              </a:rPr>
              <a:t> . </a:t>
            </a:r>
          </a:p>
          <a:p>
            <a:pPr marL="0" indent="0">
              <a:buNone/>
            </a:pPr>
            <a:endParaRPr lang="cs-CZ" b="1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* 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Wil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je op de bus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wachten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of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even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lopen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?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Ik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wil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zeker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niet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meer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erop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b="1" i="1" dirty="0" err="1" smtClean="0">
                <a:solidFill>
                  <a:schemeClr val="accent4">
                    <a:lumMod val="75000"/>
                  </a:schemeClr>
                </a:solidFill>
              </a:rPr>
              <a:t>wachten</a:t>
            </a: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cs-CZ" b="1" i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i="1" dirty="0">
              <a:solidFill>
                <a:srgbClr val="00B050"/>
              </a:solidFill>
            </a:endParaRPr>
          </a:p>
          <a:p>
            <a:endParaRPr lang="en-GB" b="1" i="1" dirty="0">
              <a:solidFill>
                <a:srgbClr val="7030A0"/>
              </a:solidFill>
            </a:endParaRPr>
          </a:p>
        </p:txBody>
      </p:sp>
      <p:pic>
        <p:nvPicPr>
          <p:cNvPr id="5" name="Obrázek 4" descr="Download Thought Thinking Emoji Free HQ Image HQ PNG Image | FreePNGImg">
            <a:extLst>
              <a:ext uri="{FF2B5EF4-FFF2-40B4-BE49-F238E27FC236}">
                <a16:creationId xmlns:a16="http://schemas.microsoft.com/office/drawing/2014/main" id="{7213C694-5B55-4F99-A73D-C3D03ABA68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69" y="156611"/>
            <a:ext cx="1302735" cy="130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3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09454" y="300470"/>
            <a:ext cx="7019637" cy="807893"/>
          </a:xfrm>
        </p:spPr>
        <p:txBody>
          <a:bodyPr>
            <a:normAutofit fontScale="90000"/>
          </a:bodyPr>
          <a:lstStyle/>
          <a:p>
            <a:r>
              <a:rPr lang="cs-CZ" b="1" i="1" dirty="0" smtClean="0">
                <a:solidFill>
                  <a:srgbClr val="C00000"/>
                </a:solidFill>
              </a:rPr>
              <a:t>ER</a:t>
            </a:r>
            <a:r>
              <a:rPr lang="nl-NL" b="1" i="1" dirty="0" smtClean="0">
                <a:solidFill>
                  <a:srgbClr val="C00000"/>
                </a:solidFill>
              </a:rPr>
              <a:t> </a:t>
            </a:r>
            <a:r>
              <a:rPr lang="nl-NL" b="1" dirty="0" smtClean="0">
                <a:solidFill>
                  <a:srgbClr val="C00000"/>
                </a:solidFill>
              </a:rPr>
              <a:t>jako formální podmět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86327" y="831273"/>
            <a:ext cx="11326091" cy="5837382"/>
          </a:xfrm>
        </p:spPr>
        <p:txBody>
          <a:bodyPr>
            <a:normAutofit lnSpcReduction="10000"/>
          </a:bodyPr>
          <a:lstStyle/>
          <a:p>
            <a:r>
              <a:rPr lang="cs-CZ" b="1" i="1" dirty="0" smtClean="0"/>
              <a:t>ER</a:t>
            </a:r>
            <a:r>
              <a:rPr lang="nl-NL" i="1" dirty="0" smtClean="0"/>
              <a:t> </a:t>
            </a:r>
            <a:r>
              <a:rPr lang="nl-NL" dirty="0"/>
              <a:t>na začátku věty ve spojení s </a:t>
            </a:r>
            <a:r>
              <a:rPr lang="nl-NL" b="1" dirty="0"/>
              <a:t>neurčitým skutečným</a:t>
            </a:r>
            <a:r>
              <a:rPr lang="nl-NL" dirty="0"/>
              <a:t> </a:t>
            </a:r>
            <a:r>
              <a:rPr lang="nl-NL" b="1" dirty="0"/>
              <a:t>podmětem</a:t>
            </a:r>
            <a:r>
              <a:rPr lang="nl-NL" dirty="0"/>
              <a:t>, který stojí až za slovesem, vyjadřuje výskyt, existenci něčeho </a:t>
            </a:r>
            <a:r>
              <a:rPr lang="nl-NL" dirty="0" smtClean="0"/>
              <a:t>blíže neurčeného</a:t>
            </a:r>
            <a:endParaRPr lang="cs-CZ" dirty="0" smtClean="0"/>
          </a:p>
          <a:p>
            <a:r>
              <a:rPr lang="cs-CZ" dirty="0" smtClean="0"/>
              <a:t>č</a:t>
            </a:r>
            <a:r>
              <a:rPr lang="nl-NL" dirty="0" smtClean="0"/>
              <a:t>eský ekvivalent</a:t>
            </a:r>
            <a:r>
              <a:rPr lang="cs-CZ" dirty="0" smtClean="0"/>
              <a:t>: </a:t>
            </a:r>
            <a:r>
              <a:rPr lang="nl-NL" b="1" dirty="0" smtClean="0"/>
              <a:t>je </a:t>
            </a:r>
            <a:r>
              <a:rPr lang="nl-NL" b="1" dirty="0"/>
              <a:t>/ </a:t>
            </a:r>
            <a:r>
              <a:rPr lang="nl-NL" b="1" dirty="0" smtClean="0"/>
              <a:t>existuje</a:t>
            </a:r>
            <a:endParaRPr lang="cs-CZ" dirty="0"/>
          </a:p>
          <a:p>
            <a:r>
              <a:rPr lang="nl-NL" dirty="0" smtClean="0"/>
              <a:t>slůvko </a:t>
            </a:r>
            <a:r>
              <a:rPr lang="nl-NL" i="1" dirty="0"/>
              <a:t>er</a:t>
            </a:r>
            <a:r>
              <a:rPr lang="nl-NL" dirty="0"/>
              <a:t> </a:t>
            </a:r>
            <a:r>
              <a:rPr lang="nl-NL" dirty="0" smtClean="0"/>
              <a:t>se </a:t>
            </a:r>
            <a:r>
              <a:rPr lang="nl-NL" dirty="0"/>
              <a:t>zde často vůbec </a:t>
            </a:r>
            <a:r>
              <a:rPr lang="nl-NL" dirty="0" smtClean="0"/>
              <a:t>nepřekládá</a:t>
            </a:r>
            <a:r>
              <a:rPr lang="cs-CZ" dirty="0" smtClean="0"/>
              <a:t> – ekvivalent </a:t>
            </a:r>
            <a:r>
              <a:rPr lang="cs-CZ" b="1" i="1" dirty="0" err="1" smtClean="0"/>
              <a:t>There</a:t>
            </a:r>
            <a:r>
              <a:rPr lang="cs-CZ" b="1" i="1" dirty="0" smtClean="0"/>
              <a:t> </a:t>
            </a:r>
            <a:r>
              <a:rPr lang="cs-CZ" b="1" i="1" dirty="0" err="1" smtClean="0"/>
              <a:t>is</a:t>
            </a:r>
            <a:r>
              <a:rPr lang="cs-CZ" b="1" i="1" dirty="0" smtClean="0"/>
              <a:t> /are</a:t>
            </a:r>
            <a:r>
              <a:rPr lang="nl-NL" b="1" i="1" dirty="0" smtClean="0"/>
              <a:t> </a:t>
            </a:r>
            <a:endParaRPr lang="cs-CZ" b="1" i="1" dirty="0"/>
          </a:p>
          <a:p>
            <a:r>
              <a:rPr lang="nl-NL" dirty="0" smtClean="0"/>
              <a:t>pojí </a:t>
            </a:r>
            <a:r>
              <a:rPr lang="nl-NL" dirty="0"/>
              <a:t>se </a:t>
            </a:r>
            <a:r>
              <a:rPr lang="cs-CZ" dirty="0" smtClean="0"/>
              <a:t>se </a:t>
            </a:r>
            <a:r>
              <a:rPr lang="nl-NL" dirty="0" smtClean="0"/>
              <a:t>slovesem </a:t>
            </a:r>
            <a:r>
              <a:rPr lang="cs-CZ" i="1" dirty="0" smtClean="0"/>
              <a:t>ZIJN, </a:t>
            </a:r>
            <a:r>
              <a:rPr lang="nl-NL" dirty="0" smtClean="0"/>
              <a:t>ale </a:t>
            </a:r>
            <a:r>
              <a:rPr lang="nl-NL" dirty="0"/>
              <a:t>i s jinými slovesy vyjadřujícími existenci někoho či </a:t>
            </a:r>
            <a:r>
              <a:rPr lang="nl-NL" dirty="0" smtClean="0"/>
              <a:t>něčeho</a:t>
            </a:r>
            <a:r>
              <a:rPr lang="cs-CZ" dirty="0" smtClean="0"/>
              <a:t>, často poziční slovesa STAAN / LIGGEN / ZITTEN/ HANGEN …</a:t>
            </a:r>
          </a:p>
          <a:p>
            <a:r>
              <a:rPr lang="nl-NL" dirty="0" smtClean="0"/>
              <a:t>skutečný </a:t>
            </a:r>
            <a:r>
              <a:rPr lang="nl-NL" dirty="0"/>
              <a:t>podmět věty musí být </a:t>
            </a:r>
            <a:r>
              <a:rPr lang="nl-NL" dirty="0" smtClean="0"/>
              <a:t>neurčitý</a:t>
            </a:r>
            <a:endParaRPr lang="cs-CZ" dirty="0" smtClean="0"/>
          </a:p>
          <a:p>
            <a:pPr marL="0" indent="0">
              <a:buNone/>
            </a:pPr>
            <a:endParaRPr lang="cs-CZ" sz="1100" dirty="0"/>
          </a:p>
          <a:p>
            <a:r>
              <a:rPr lang="nl-NL" b="1" i="1" dirty="0">
                <a:solidFill>
                  <a:srgbClr val="C00000"/>
                </a:solidFill>
              </a:rPr>
              <a:t>Er</a:t>
            </a:r>
            <a:r>
              <a:rPr lang="nl-NL" i="1" dirty="0">
                <a:solidFill>
                  <a:srgbClr val="C00000"/>
                </a:solidFill>
              </a:rPr>
              <a:t> staat</a:t>
            </a:r>
            <a:r>
              <a:rPr lang="nl-NL" b="1" i="1" dirty="0">
                <a:solidFill>
                  <a:srgbClr val="C00000"/>
                </a:solidFill>
              </a:rPr>
              <a:t> een man</a:t>
            </a:r>
            <a:r>
              <a:rPr lang="nl-NL" i="1" dirty="0">
                <a:solidFill>
                  <a:srgbClr val="C00000"/>
                </a:solidFill>
              </a:rPr>
              <a:t> voor de deur</a:t>
            </a:r>
            <a:r>
              <a:rPr lang="nl-NL" i="1" dirty="0" smtClean="0">
                <a:solidFill>
                  <a:srgbClr val="C00000"/>
                </a:solidFill>
              </a:rPr>
              <a:t>.</a:t>
            </a:r>
            <a:endParaRPr lang="cs-CZ" i="1" dirty="0" smtClean="0">
              <a:solidFill>
                <a:srgbClr val="C00000"/>
              </a:solidFill>
            </a:endParaRPr>
          </a:p>
          <a:p>
            <a:r>
              <a:rPr lang="nl-NL" b="1" i="1" dirty="0">
                <a:solidFill>
                  <a:srgbClr val="C00000"/>
                </a:solidFill>
              </a:rPr>
              <a:t>Er</a:t>
            </a:r>
            <a:r>
              <a:rPr lang="nl-NL" i="1" dirty="0">
                <a:solidFill>
                  <a:srgbClr val="C00000"/>
                </a:solidFill>
              </a:rPr>
              <a:t> lopen </a:t>
            </a:r>
            <a:r>
              <a:rPr lang="nl-NL" b="1" i="1" dirty="0">
                <a:solidFill>
                  <a:srgbClr val="C00000"/>
                </a:solidFill>
              </a:rPr>
              <a:t>kinderen</a:t>
            </a:r>
            <a:r>
              <a:rPr lang="nl-NL" i="1" dirty="0">
                <a:solidFill>
                  <a:srgbClr val="C00000"/>
                </a:solidFill>
              </a:rPr>
              <a:t> op straat</a:t>
            </a:r>
            <a:r>
              <a:rPr lang="nl-NL" i="1" dirty="0" smtClean="0">
                <a:solidFill>
                  <a:srgbClr val="C00000"/>
                </a:solidFill>
              </a:rPr>
              <a:t>.</a:t>
            </a:r>
            <a:endParaRPr lang="cs-CZ" i="1" dirty="0" smtClean="0">
              <a:solidFill>
                <a:srgbClr val="C00000"/>
              </a:solidFill>
            </a:endParaRPr>
          </a:p>
          <a:p>
            <a:r>
              <a:rPr lang="nl-NL" b="1" i="1" dirty="0">
                <a:solidFill>
                  <a:srgbClr val="C00000"/>
                </a:solidFill>
              </a:rPr>
              <a:t>Er</a:t>
            </a:r>
            <a:r>
              <a:rPr lang="nl-NL" i="1" dirty="0">
                <a:solidFill>
                  <a:srgbClr val="C00000"/>
                </a:solidFill>
              </a:rPr>
              <a:t> is</a:t>
            </a:r>
            <a:r>
              <a:rPr lang="nl-NL" b="1" i="1" dirty="0">
                <a:solidFill>
                  <a:srgbClr val="C00000"/>
                </a:solidFill>
              </a:rPr>
              <a:t> geen</a:t>
            </a:r>
            <a:r>
              <a:rPr lang="nl-NL" i="1" dirty="0">
                <a:solidFill>
                  <a:srgbClr val="C00000"/>
                </a:solidFill>
              </a:rPr>
              <a:t> melk in huis</a:t>
            </a:r>
            <a:r>
              <a:rPr lang="nl-NL" i="1" dirty="0" smtClean="0">
                <a:solidFill>
                  <a:srgbClr val="C00000"/>
                </a:solidFill>
              </a:rPr>
              <a:t>.</a:t>
            </a:r>
            <a:endParaRPr lang="cs-CZ" i="1" dirty="0" smtClean="0">
              <a:solidFill>
                <a:srgbClr val="C00000"/>
              </a:solidFill>
            </a:endParaRPr>
          </a:p>
          <a:p>
            <a:r>
              <a:rPr lang="nl-NL" b="1" i="1" dirty="0">
                <a:solidFill>
                  <a:srgbClr val="C00000"/>
                </a:solidFill>
              </a:rPr>
              <a:t>Er</a:t>
            </a:r>
            <a:r>
              <a:rPr lang="nl-NL" i="1" dirty="0">
                <a:solidFill>
                  <a:srgbClr val="C00000"/>
                </a:solidFill>
              </a:rPr>
              <a:t> werken</a:t>
            </a:r>
            <a:r>
              <a:rPr lang="nl-NL" b="1" i="1" dirty="0">
                <a:solidFill>
                  <a:srgbClr val="C00000"/>
                </a:solidFill>
              </a:rPr>
              <a:t> 20 / weinig / veel</a:t>
            </a:r>
            <a:r>
              <a:rPr lang="nl-NL" i="1" dirty="0">
                <a:solidFill>
                  <a:srgbClr val="C00000"/>
                </a:solidFill>
              </a:rPr>
              <a:t> docenten op deze school</a:t>
            </a:r>
            <a:r>
              <a:rPr lang="nl-NL" i="1" dirty="0" smtClean="0">
                <a:solidFill>
                  <a:srgbClr val="C00000"/>
                </a:solidFill>
              </a:rPr>
              <a:t>.</a:t>
            </a:r>
            <a:endParaRPr lang="cs-CZ" i="1" dirty="0" smtClean="0">
              <a:solidFill>
                <a:srgbClr val="C00000"/>
              </a:solidFill>
            </a:endParaRPr>
          </a:p>
          <a:p>
            <a:r>
              <a:rPr lang="nl-NL" b="1" i="1" dirty="0">
                <a:solidFill>
                  <a:srgbClr val="C00000"/>
                </a:solidFill>
              </a:rPr>
              <a:t>Er</a:t>
            </a:r>
            <a:r>
              <a:rPr lang="nl-NL" i="1" dirty="0">
                <a:solidFill>
                  <a:srgbClr val="C00000"/>
                </a:solidFill>
              </a:rPr>
              <a:t> is</a:t>
            </a:r>
            <a:r>
              <a:rPr lang="nl-NL" b="1" i="1" dirty="0">
                <a:solidFill>
                  <a:srgbClr val="C00000"/>
                </a:solidFill>
              </a:rPr>
              <a:t> niemand</a:t>
            </a:r>
            <a:r>
              <a:rPr lang="nl-NL" i="1" dirty="0">
                <a:solidFill>
                  <a:srgbClr val="C00000"/>
                </a:solidFill>
              </a:rPr>
              <a:t> thuis.</a:t>
            </a:r>
            <a:endParaRPr lang="cs-CZ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52945"/>
            <a:ext cx="10515600" cy="5805054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Zwemmen </a:t>
            </a:r>
            <a:r>
              <a:rPr lang="nl-NL" sz="3200" dirty="0"/>
              <a:t>vandaag een paar mensen in </a:t>
            </a:r>
            <a:r>
              <a:rPr lang="nl-NL" sz="3200" dirty="0" smtClean="0"/>
              <a:t>zee.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Vanavond </a:t>
            </a:r>
            <a:r>
              <a:rPr lang="nl-NL" sz="3200" dirty="0"/>
              <a:t>is een geweldige film in de </a:t>
            </a:r>
            <a:r>
              <a:rPr lang="nl-NL" sz="3200" dirty="0" smtClean="0"/>
              <a:t>bioscoop.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Zeg</a:t>
            </a:r>
            <a:r>
              <a:rPr lang="nl-NL" sz="3200" dirty="0"/>
              <a:t>, zijn nog uien in huis? En hebben we nog </a:t>
            </a:r>
            <a:r>
              <a:rPr lang="cs-CZ" sz="3200" dirty="0" err="1" smtClean="0"/>
              <a:t>melk</a:t>
            </a:r>
            <a:r>
              <a:rPr lang="nl-NL" sz="3200" dirty="0" smtClean="0"/>
              <a:t>?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Vandaag </a:t>
            </a:r>
            <a:r>
              <a:rPr lang="nl-NL" sz="3200" dirty="0"/>
              <a:t>is niemand op straat, het is veel te </a:t>
            </a:r>
            <a:r>
              <a:rPr lang="nl-NL" sz="3200" dirty="0" smtClean="0"/>
              <a:t>koud.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Al </a:t>
            </a:r>
            <a:r>
              <a:rPr lang="nl-NL" sz="3200" dirty="0"/>
              <a:t>jaren is geen Elfstedentocht </a:t>
            </a:r>
            <a:r>
              <a:rPr lang="nl-NL" sz="3200" dirty="0" smtClean="0"/>
              <a:t>geweest.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Meestal </a:t>
            </a:r>
            <a:r>
              <a:rPr lang="nl-NL" sz="3200" dirty="0"/>
              <a:t>ligt niet genoeg ijs in de winter voor een </a:t>
            </a:r>
            <a:r>
              <a:rPr lang="nl-NL" sz="3200" dirty="0" smtClean="0"/>
              <a:t>Elfstedentocht.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Wonen </a:t>
            </a:r>
            <a:r>
              <a:rPr lang="nl-NL" sz="3200" dirty="0"/>
              <a:t>meer dan </a:t>
            </a:r>
            <a:r>
              <a:rPr lang="cs-CZ" sz="3200" dirty="0"/>
              <a:t>800 000</a:t>
            </a:r>
            <a:r>
              <a:rPr lang="nl-NL" sz="3200" dirty="0"/>
              <a:t> mensen in </a:t>
            </a:r>
            <a:r>
              <a:rPr lang="nl-NL" sz="3200" dirty="0" smtClean="0"/>
              <a:t>Amsterdam.</a:t>
            </a:r>
            <a:endParaRPr lang="cs-CZ" sz="3200" dirty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NL" sz="3200" dirty="0" smtClean="0"/>
              <a:t>Kijk</a:t>
            </a:r>
            <a:r>
              <a:rPr lang="nl-NL" sz="3200" dirty="0"/>
              <a:t>, liggen vandaag prachtige schelpen op het strand.</a:t>
            </a:r>
            <a:endParaRPr lang="cs-CZ" sz="3200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294081" y="281998"/>
            <a:ext cx="7456055" cy="669348"/>
          </a:xfrm>
        </p:spPr>
        <p:txBody>
          <a:bodyPr>
            <a:normAutofit fontScale="90000"/>
          </a:bodyPr>
          <a:lstStyle/>
          <a:p>
            <a:r>
              <a:rPr lang="cs-CZ" b="1" i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cs-CZ" b="1" i="1" dirty="0" smtClean="0">
                <a:solidFill>
                  <a:srgbClr val="0070C0"/>
                </a:solidFill>
                <a:latin typeface="+mn-lt"/>
              </a:rPr>
            </a:br>
            <a:r>
              <a:rPr lang="cs-CZ" b="1" i="1" dirty="0" smtClean="0">
                <a:solidFill>
                  <a:srgbClr val="0070C0"/>
                </a:solidFill>
                <a:latin typeface="+mn-lt"/>
              </a:rPr>
              <a:t>ER</a:t>
            </a:r>
            <a:r>
              <a:rPr lang="nl-NL" b="1" i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nl-NL" b="1" dirty="0" smtClean="0">
                <a:solidFill>
                  <a:srgbClr val="0070C0"/>
                </a:solidFill>
                <a:latin typeface="+mn-lt"/>
              </a:rPr>
              <a:t>jako formální podmět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– cvičení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4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564" y="1052945"/>
            <a:ext cx="11058236" cy="5805054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3200" u="sng" dirty="0" smtClean="0">
                <a:solidFill>
                  <a:srgbClr val="C00000"/>
                </a:solidFill>
              </a:rPr>
              <a:t>Er </a:t>
            </a:r>
            <a:r>
              <a:rPr lang="cs-CZ" sz="3200" u="sng" dirty="0" err="1" smtClean="0">
                <a:solidFill>
                  <a:srgbClr val="C00000"/>
                </a:solidFill>
              </a:rPr>
              <a:t>is</a:t>
            </a:r>
            <a:r>
              <a:rPr lang="cs-CZ" sz="3200" u="sng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een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groot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raam</a:t>
            </a:r>
            <a:r>
              <a:rPr lang="cs-CZ" sz="3200" dirty="0" smtClean="0">
                <a:solidFill>
                  <a:srgbClr val="C00000"/>
                </a:solidFill>
              </a:rPr>
              <a:t> in </a:t>
            </a:r>
            <a:r>
              <a:rPr lang="cs-CZ" sz="3200" dirty="0" err="1" smtClean="0">
                <a:solidFill>
                  <a:srgbClr val="C00000"/>
                </a:solidFill>
              </a:rPr>
              <a:t>deze</a:t>
            </a:r>
            <a:r>
              <a:rPr lang="cs-CZ" sz="3200" dirty="0" smtClean="0">
                <a:solidFill>
                  <a:srgbClr val="C00000"/>
                </a:solidFill>
              </a:rPr>
              <a:t> kamer en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u="sng" dirty="0" err="1" smtClean="0">
                <a:solidFill>
                  <a:srgbClr val="C00000"/>
                </a:solidFill>
              </a:rPr>
              <a:t>er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u="sng" dirty="0" err="1" smtClean="0">
                <a:solidFill>
                  <a:srgbClr val="C00000"/>
                </a:solidFill>
              </a:rPr>
              <a:t>staat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een</a:t>
            </a:r>
            <a:r>
              <a:rPr lang="cs-CZ" sz="3200" dirty="0" smtClean="0">
                <a:solidFill>
                  <a:srgbClr val="C00000"/>
                </a:solidFill>
              </a:rPr>
              <a:t> sofa </a:t>
            </a:r>
            <a:r>
              <a:rPr lang="cs-CZ" sz="3200" u="sng" dirty="0" err="1" smtClean="0">
                <a:solidFill>
                  <a:srgbClr val="C00000"/>
                </a:solidFill>
              </a:rPr>
              <a:t>onder</a:t>
            </a:r>
            <a:r>
              <a:rPr lang="cs-CZ" sz="3200" dirty="0" smtClean="0">
                <a:solidFill>
                  <a:srgbClr val="C00000"/>
                </a:solidFill>
              </a:rPr>
              <a:t>. 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u="sng" dirty="0" smtClean="0">
                <a:solidFill>
                  <a:srgbClr val="00B050"/>
                </a:solidFill>
              </a:rPr>
              <a:t>Er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u="sng" dirty="0" err="1" smtClean="0">
                <a:solidFill>
                  <a:srgbClr val="00B050"/>
                </a:solidFill>
              </a:rPr>
              <a:t>staat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een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tafeltje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voor</a:t>
            </a:r>
            <a:r>
              <a:rPr lang="cs-CZ" sz="3200" dirty="0" smtClean="0">
                <a:solidFill>
                  <a:srgbClr val="00B050"/>
                </a:solidFill>
              </a:rPr>
              <a:t> de sofa. Er </a:t>
            </a:r>
            <a:r>
              <a:rPr lang="cs-CZ" sz="3200" dirty="0" err="1" smtClean="0">
                <a:solidFill>
                  <a:srgbClr val="00B050"/>
                </a:solidFill>
              </a:rPr>
              <a:t>ligt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dirty="0" err="1" smtClean="0">
                <a:solidFill>
                  <a:srgbClr val="00B050"/>
                </a:solidFill>
              </a:rPr>
              <a:t>wat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vaatwerk</a:t>
            </a:r>
            <a:r>
              <a:rPr lang="cs-CZ" sz="3200" dirty="0" smtClean="0">
                <a:solidFill>
                  <a:srgbClr val="00B050"/>
                </a:solidFill>
              </a:rPr>
              <a:t> op, en </a:t>
            </a:r>
            <a:r>
              <a:rPr lang="cs-CZ" sz="3200" dirty="0" err="1" smtClean="0">
                <a:solidFill>
                  <a:srgbClr val="00B050"/>
                </a:solidFill>
              </a:rPr>
              <a:t>een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schilderij</a:t>
            </a:r>
            <a:r>
              <a:rPr lang="cs-CZ" sz="3200" dirty="0" smtClean="0">
                <a:solidFill>
                  <a:srgbClr val="00B050"/>
                </a:solidFill>
              </a:rPr>
              <a:t> </a:t>
            </a:r>
            <a:r>
              <a:rPr lang="cs-CZ" sz="3200" dirty="0" err="1" smtClean="0">
                <a:solidFill>
                  <a:srgbClr val="00B050"/>
                </a:solidFill>
              </a:rPr>
              <a:t>ernaast</a:t>
            </a:r>
            <a:r>
              <a:rPr lang="cs-CZ" sz="3200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dirty="0" smtClean="0">
                <a:solidFill>
                  <a:srgbClr val="0070C0"/>
                </a:solidFill>
              </a:rPr>
              <a:t>En </a:t>
            </a:r>
            <a:r>
              <a:rPr lang="cs-CZ" sz="3200" dirty="0" err="1" smtClean="0">
                <a:solidFill>
                  <a:srgbClr val="0070C0"/>
                </a:solidFill>
              </a:rPr>
              <a:t>borden</a:t>
            </a:r>
            <a:r>
              <a:rPr lang="cs-CZ" sz="3200" dirty="0" smtClean="0">
                <a:solidFill>
                  <a:srgbClr val="0070C0"/>
                </a:solidFill>
              </a:rPr>
              <a:t>, </a:t>
            </a:r>
            <a:r>
              <a:rPr lang="cs-CZ" sz="3200" u="sng" dirty="0" err="1" smtClean="0">
                <a:solidFill>
                  <a:srgbClr val="0070C0"/>
                </a:solidFill>
              </a:rPr>
              <a:t>er</a:t>
            </a:r>
            <a:r>
              <a:rPr lang="cs-CZ" sz="3200" u="sng" dirty="0" smtClean="0">
                <a:solidFill>
                  <a:srgbClr val="0070C0"/>
                </a:solidFill>
              </a:rPr>
              <a:t> </a:t>
            </a:r>
            <a:r>
              <a:rPr lang="cs-CZ" sz="3200" u="sng" dirty="0" err="1" smtClean="0">
                <a:solidFill>
                  <a:srgbClr val="0070C0"/>
                </a:solidFill>
              </a:rPr>
              <a:t>zijn</a:t>
            </a:r>
            <a:r>
              <a:rPr lang="cs-CZ" sz="3200" u="sng" dirty="0" smtClean="0">
                <a:solidFill>
                  <a:srgbClr val="0070C0"/>
                </a:solidFill>
              </a:rPr>
              <a:t> </a:t>
            </a:r>
            <a:r>
              <a:rPr lang="cs-CZ" sz="3200" u="sng" dirty="0" err="1" smtClean="0">
                <a:solidFill>
                  <a:srgbClr val="0070C0"/>
                </a:solidFill>
              </a:rPr>
              <a:t>er</a:t>
            </a:r>
            <a:r>
              <a:rPr lang="cs-CZ" sz="3200" u="sng" dirty="0" smtClean="0">
                <a:solidFill>
                  <a:srgbClr val="0070C0"/>
                </a:solidFill>
              </a:rPr>
              <a:t> </a:t>
            </a:r>
            <a:r>
              <a:rPr lang="cs-CZ" sz="3200" u="sng" dirty="0" err="1" smtClean="0">
                <a:solidFill>
                  <a:srgbClr val="0070C0"/>
                </a:solidFill>
              </a:rPr>
              <a:t>tien</a:t>
            </a:r>
            <a:r>
              <a:rPr lang="cs-CZ" sz="3200" dirty="0" smtClean="0">
                <a:solidFill>
                  <a:srgbClr val="0070C0"/>
                </a:solidFill>
              </a:rPr>
              <a:t>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u="sng" dirty="0" smtClean="0">
                <a:solidFill>
                  <a:srgbClr val="7030A0"/>
                </a:solidFill>
              </a:rPr>
              <a:t>Er </a:t>
            </a:r>
            <a:r>
              <a:rPr lang="cs-CZ" sz="3200" u="sng" dirty="0" err="1" smtClean="0">
                <a:solidFill>
                  <a:srgbClr val="7030A0"/>
                </a:solidFill>
              </a:rPr>
              <a:t>staat</a:t>
            </a:r>
            <a:r>
              <a:rPr lang="cs-CZ" sz="3200" u="sng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een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grote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boekenkast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dirty="0" err="1" smtClean="0">
                <a:solidFill>
                  <a:srgbClr val="7030A0"/>
                </a:solidFill>
              </a:rPr>
              <a:t>tegen</a:t>
            </a:r>
            <a:r>
              <a:rPr lang="cs-CZ" sz="3200" dirty="0" smtClean="0">
                <a:solidFill>
                  <a:srgbClr val="7030A0"/>
                </a:solidFill>
              </a:rPr>
              <a:t> de </a:t>
            </a:r>
            <a:r>
              <a:rPr lang="cs-CZ" sz="3200" dirty="0" err="1" smtClean="0">
                <a:solidFill>
                  <a:srgbClr val="7030A0"/>
                </a:solidFill>
              </a:rPr>
              <a:t>muur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aan</a:t>
            </a:r>
            <a:r>
              <a:rPr lang="cs-CZ" sz="3200" dirty="0" smtClean="0">
                <a:solidFill>
                  <a:srgbClr val="7030A0"/>
                </a:solidFill>
              </a:rPr>
              <a:t> de </a:t>
            </a:r>
            <a:r>
              <a:rPr lang="cs-CZ" sz="3200" dirty="0" err="1" smtClean="0">
                <a:solidFill>
                  <a:srgbClr val="7030A0"/>
                </a:solidFill>
              </a:rPr>
              <a:t>rechterkant</a:t>
            </a:r>
            <a:r>
              <a:rPr lang="cs-CZ" sz="3200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dirty="0" smtClean="0">
                <a:solidFill>
                  <a:srgbClr val="FF0000"/>
                </a:solidFill>
              </a:rPr>
              <a:t>De </a:t>
            </a:r>
            <a:r>
              <a:rPr lang="cs-CZ" sz="3200" dirty="0" err="1" smtClean="0">
                <a:solidFill>
                  <a:srgbClr val="FF0000"/>
                </a:solidFill>
              </a:rPr>
              <a:t>boekenkast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cs-CZ" sz="3200" dirty="0" err="1" smtClean="0">
                <a:solidFill>
                  <a:srgbClr val="FF0000"/>
                </a:solidFill>
              </a:rPr>
              <a:t>staat</a:t>
            </a:r>
            <a:r>
              <a:rPr lang="cs-CZ" sz="3200" dirty="0" smtClean="0">
                <a:solidFill>
                  <a:srgbClr val="FF0000"/>
                </a:solidFill>
              </a:rPr>
              <a:t> vol </a:t>
            </a:r>
            <a:r>
              <a:rPr lang="cs-CZ" sz="3200" dirty="0" err="1" smtClean="0">
                <a:solidFill>
                  <a:srgbClr val="FF0000"/>
                </a:solidFill>
              </a:rPr>
              <a:t>boeken</a:t>
            </a:r>
            <a:r>
              <a:rPr lang="cs-CZ" sz="3200" dirty="0" smtClean="0">
                <a:solidFill>
                  <a:srgbClr val="FF0000"/>
                </a:solidFill>
              </a:rPr>
              <a:t>,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u="sng" dirty="0" err="1" smtClean="0">
                <a:solidFill>
                  <a:srgbClr val="FF0000"/>
                </a:solidFill>
              </a:rPr>
              <a:t>er</a:t>
            </a:r>
            <a:r>
              <a:rPr lang="cs-CZ" sz="3200" u="sng" dirty="0" smtClean="0">
                <a:solidFill>
                  <a:srgbClr val="FF0000"/>
                </a:solidFill>
              </a:rPr>
              <a:t> </a:t>
            </a:r>
            <a:r>
              <a:rPr lang="cs-CZ" sz="3200" u="sng" dirty="0" err="1" smtClean="0">
                <a:solidFill>
                  <a:srgbClr val="FF0000"/>
                </a:solidFill>
              </a:rPr>
              <a:t>zijn</a:t>
            </a:r>
            <a:r>
              <a:rPr lang="cs-CZ" sz="3200" u="sng" dirty="0" smtClean="0">
                <a:solidFill>
                  <a:srgbClr val="FF0000"/>
                </a:solidFill>
              </a:rPr>
              <a:t> </a:t>
            </a:r>
            <a:r>
              <a:rPr lang="cs-CZ" sz="3200" u="sng" dirty="0" err="1" smtClean="0">
                <a:solidFill>
                  <a:srgbClr val="FF0000"/>
                </a:solidFill>
              </a:rPr>
              <a:t>er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cs-CZ" sz="3200" dirty="0" err="1" smtClean="0">
                <a:solidFill>
                  <a:srgbClr val="FF0000"/>
                </a:solidFill>
              </a:rPr>
              <a:t>enorm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cs-CZ" sz="3200" u="sng" dirty="0" err="1" smtClean="0">
                <a:solidFill>
                  <a:srgbClr val="FF0000"/>
                </a:solidFill>
              </a:rPr>
              <a:t>veel</a:t>
            </a:r>
            <a:r>
              <a:rPr lang="cs-CZ" sz="32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u="sng" dirty="0" smtClean="0">
                <a:solidFill>
                  <a:srgbClr val="00B0F0"/>
                </a:solidFill>
              </a:rPr>
              <a:t>Er </a:t>
            </a:r>
            <a:r>
              <a:rPr lang="cs-CZ" sz="3200" u="sng" dirty="0" err="1" smtClean="0">
                <a:solidFill>
                  <a:srgbClr val="00B0F0"/>
                </a:solidFill>
              </a:rPr>
              <a:t>staat</a:t>
            </a:r>
            <a:r>
              <a:rPr lang="cs-CZ" sz="3200" u="sng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nog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een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zetel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voor</a:t>
            </a:r>
            <a:r>
              <a:rPr lang="cs-CZ" sz="3200" dirty="0" smtClean="0">
                <a:solidFill>
                  <a:srgbClr val="00B0F0"/>
                </a:solidFill>
              </a:rPr>
              <a:t> de </a:t>
            </a:r>
            <a:r>
              <a:rPr lang="cs-CZ" sz="3200" dirty="0" err="1" smtClean="0">
                <a:solidFill>
                  <a:srgbClr val="00B0F0"/>
                </a:solidFill>
              </a:rPr>
              <a:t>boekenkast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3200" dirty="0" smtClean="0">
                <a:solidFill>
                  <a:srgbClr val="00B0F0"/>
                </a:solidFill>
              </a:rPr>
              <a:t>en </a:t>
            </a:r>
            <a:r>
              <a:rPr lang="cs-CZ" sz="3200" u="sng" dirty="0" err="1" smtClean="0">
                <a:solidFill>
                  <a:srgbClr val="00B0F0"/>
                </a:solidFill>
              </a:rPr>
              <a:t>er</a:t>
            </a:r>
            <a:r>
              <a:rPr lang="cs-CZ" sz="3200" u="sng" dirty="0" smtClean="0">
                <a:solidFill>
                  <a:srgbClr val="00B0F0"/>
                </a:solidFill>
              </a:rPr>
              <a:t> </a:t>
            </a:r>
            <a:r>
              <a:rPr lang="cs-CZ" sz="3200" u="sng" dirty="0" err="1" smtClean="0">
                <a:solidFill>
                  <a:srgbClr val="00B0F0"/>
                </a:solidFill>
              </a:rPr>
              <a:t>ligt</a:t>
            </a:r>
            <a:r>
              <a:rPr lang="cs-CZ" sz="3200" u="sng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een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  <a:r>
              <a:rPr lang="cs-CZ" sz="3200" dirty="0" err="1" smtClean="0">
                <a:solidFill>
                  <a:srgbClr val="00B0F0"/>
                </a:solidFill>
              </a:rPr>
              <a:t>tapijt</a:t>
            </a:r>
            <a:r>
              <a:rPr lang="cs-CZ" sz="3200" dirty="0" smtClean="0">
                <a:solidFill>
                  <a:srgbClr val="00B0F0"/>
                </a:solidFill>
              </a:rPr>
              <a:t> </a:t>
            </a:r>
            <a:r>
              <a:rPr lang="cs-CZ" sz="3200" u="sng" dirty="0" err="1" smtClean="0">
                <a:solidFill>
                  <a:srgbClr val="00B0F0"/>
                </a:solidFill>
              </a:rPr>
              <a:t>onder</a:t>
            </a:r>
            <a:r>
              <a:rPr lang="cs-CZ" sz="3200" dirty="0" smtClean="0">
                <a:solidFill>
                  <a:srgbClr val="00B0F0"/>
                </a:solidFill>
              </a:rPr>
              <a:t>.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294081" y="281998"/>
            <a:ext cx="7456055" cy="669348"/>
          </a:xfrm>
        </p:spPr>
        <p:txBody>
          <a:bodyPr>
            <a:normAutofit fontScale="90000"/>
          </a:bodyPr>
          <a:lstStyle/>
          <a:p>
            <a:r>
              <a:rPr lang="cs-CZ" b="1" i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cs-CZ" b="1" i="1" dirty="0" smtClean="0">
                <a:solidFill>
                  <a:srgbClr val="0070C0"/>
                </a:solidFill>
                <a:latin typeface="+mn-lt"/>
              </a:rPr>
            </a:br>
            <a:r>
              <a:rPr lang="cs-CZ" b="1" i="1" dirty="0" smtClean="0">
                <a:solidFill>
                  <a:srgbClr val="0070C0"/>
                </a:solidFill>
                <a:latin typeface="+mn-lt"/>
              </a:rPr>
              <a:t>ER</a:t>
            </a:r>
            <a:r>
              <a:rPr lang="nl-NL" b="1" i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– kombinace více ER ve větě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" name="Obrázek 1" descr="File:Interieur woonkamer, overzicht - Overveen - 20428454 - RCE.jpg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27" y="1052945"/>
            <a:ext cx="4943764" cy="544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73018"/>
            <a:ext cx="10515600" cy="5003945"/>
          </a:xfrm>
        </p:spPr>
        <p:txBody>
          <a:bodyPr/>
          <a:lstStyle/>
          <a:p>
            <a:r>
              <a:rPr lang="en-GB" b="1" i="1" dirty="0" err="1">
                <a:solidFill>
                  <a:srgbClr val="0070C0"/>
                </a:solidFill>
              </a:rPr>
              <a:t>H</a:t>
            </a:r>
            <a:r>
              <a:rPr lang="en-GB" b="1" i="1" dirty="0" err="1" smtClean="0">
                <a:solidFill>
                  <a:srgbClr val="0070C0"/>
                </a:solidFill>
              </a:rPr>
              <a:t>eeft</a:t>
            </a:r>
            <a:r>
              <a:rPr lang="en-GB" b="1" i="1" dirty="0" smtClean="0">
                <a:solidFill>
                  <a:srgbClr val="0070C0"/>
                </a:solidFill>
              </a:rPr>
              <a:t> </a:t>
            </a:r>
            <a:r>
              <a:rPr lang="en-GB" b="1" i="1" dirty="0" err="1" smtClean="0">
                <a:solidFill>
                  <a:srgbClr val="0070C0"/>
                </a:solidFill>
              </a:rPr>
              <a:t>iemand</a:t>
            </a:r>
            <a:r>
              <a:rPr lang="en-GB" b="1" i="1" dirty="0" smtClean="0">
                <a:solidFill>
                  <a:srgbClr val="0070C0"/>
                </a:solidFill>
              </a:rPr>
              <a:t> nog </a:t>
            </a:r>
            <a:r>
              <a:rPr lang="en-GB" b="1" i="1" dirty="0" err="1" smtClean="0">
                <a:solidFill>
                  <a:srgbClr val="0070C0"/>
                </a:solidFill>
              </a:rPr>
              <a:t>vragen</a:t>
            </a:r>
            <a:r>
              <a:rPr lang="en-GB" b="1" i="1" dirty="0" smtClean="0">
                <a:solidFill>
                  <a:srgbClr val="0070C0"/>
                </a:solidFill>
              </a:rPr>
              <a:t>?</a:t>
            </a:r>
          </a:p>
          <a:p>
            <a:endParaRPr lang="en-GB" sz="1000" b="1" i="1" dirty="0"/>
          </a:p>
          <a:p>
            <a:pPr>
              <a:buFont typeface="Wingdings" panose="05000000000000000000" pitchFamily="2" charset="2"/>
              <a:buChar char="à"/>
            </a:pPr>
            <a:r>
              <a:rPr lang="en-GB" b="1" i="1" dirty="0" err="1" smtClean="0"/>
              <a:t>Ik</a:t>
            </a:r>
            <a:r>
              <a:rPr lang="en-GB" b="1" i="1" dirty="0" smtClean="0"/>
              <a:t> </a:t>
            </a:r>
            <a:r>
              <a:rPr lang="en-GB" b="1" i="1" dirty="0" err="1" smtClean="0"/>
              <a:t>heb</a:t>
            </a:r>
            <a:r>
              <a:rPr lang="en-GB" b="1" i="1" dirty="0" smtClean="0"/>
              <a:t> … </a:t>
            </a:r>
            <a:r>
              <a:rPr lang="en-GB" i="1" dirty="0" smtClean="0"/>
              <a:t>(</a:t>
            </a:r>
            <a:r>
              <a:rPr lang="en-GB" i="1" dirty="0" err="1" smtClean="0"/>
              <a:t>mám</a:t>
            </a:r>
            <a:r>
              <a:rPr lang="en-GB" i="1" dirty="0" smtClean="0"/>
              <a:t> </a:t>
            </a:r>
            <a:r>
              <a:rPr lang="en-GB" i="1" dirty="0" err="1" smtClean="0"/>
              <a:t>ještě</a:t>
            </a:r>
            <a:r>
              <a:rPr lang="en-GB" i="1" dirty="0" smtClean="0"/>
              <a:t> </a:t>
            </a:r>
            <a:r>
              <a:rPr lang="en-GB" i="1" dirty="0" err="1" smtClean="0"/>
              <a:t>dvě</a:t>
            </a:r>
            <a:r>
              <a:rPr lang="en-GB" i="1" dirty="0" smtClean="0"/>
              <a:t>).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heb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er</a:t>
            </a:r>
            <a:r>
              <a:rPr lang="en-GB" b="1" i="1" dirty="0" smtClean="0">
                <a:solidFill>
                  <a:srgbClr val="FF0000"/>
                </a:solidFill>
              </a:rPr>
              <a:t> nog twee.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b="1" i="1" dirty="0">
              <a:solidFill>
                <a:srgbClr val="FF0000"/>
              </a:solidFill>
            </a:endParaRPr>
          </a:p>
          <a:p>
            <a:r>
              <a:rPr lang="cs-CZ" b="1" i="1" dirty="0">
                <a:solidFill>
                  <a:srgbClr val="0070C0"/>
                </a:solidFill>
              </a:rPr>
              <a:t>Kan je nu </a:t>
            </a:r>
            <a:r>
              <a:rPr lang="cs-CZ" b="1" i="1" dirty="0" err="1">
                <a:solidFill>
                  <a:srgbClr val="0070C0"/>
                </a:solidFill>
              </a:rPr>
              <a:t>zelf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b="1" i="1" dirty="0" err="1">
                <a:solidFill>
                  <a:srgbClr val="0070C0"/>
                </a:solidFill>
              </a:rPr>
              <a:t>zinnen</a:t>
            </a:r>
            <a:r>
              <a:rPr lang="cs-CZ" b="1" i="1" dirty="0">
                <a:solidFill>
                  <a:srgbClr val="0070C0"/>
                </a:solidFill>
              </a:rPr>
              <a:t> met </a:t>
            </a:r>
            <a:r>
              <a:rPr lang="cs-CZ" b="1" i="1" dirty="0" smtClean="0">
                <a:solidFill>
                  <a:srgbClr val="0070C0"/>
                </a:solidFill>
              </a:rPr>
              <a:t>„</a:t>
            </a:r>
            <a:r>
              <a:rPr lang="cs-CZ" b="1" i="1" dirty="0" err="1" smtClean="0">
                <a:solidFill>
                  <a:srgbClr val="0070C0"/>
                </a:solidFill>
              </a:rPr>
              <a:t>er</a:t>
            </a:r>
            <a:r>
              <a:rPr lang="cs-CZ" b="1" i="1" dirty="0" smtClean="0">
                <a:solidFill>
                  <a:srgbClr val="0070C0"/>
                </a:solidFill>
              </a:rPr>
              <a:t>“ </a:t>
            </a:r>
            <a:r>
              <a:rPr lang="cs-CZ" b="1" i="1" dirty="0" err="1">
                <a:solidFill>
                  <a:srgbClr val="0070C0"/>
                </a:solidFill>
              </a:rPr>
              <a:t>maken</a:t>
            </a:r>
            <a:r>
              <a:rPr lang="cs-CZ" b="1" i="1" dirty="0">
                <a:solidFill>
                  <a:srgbClr val="0070C0"/>
                </a:solidFill>
              </a:rPr>
              <a:t>? </a:t>
            </a:r>
          </a:p>
          <a:p>
            <a:pPr marL="0" indent="0">
              <a:buNone/>
            </a:pPr>
            <a:r>
              <a:rPr lang="en-US" b="1" i="1" dirty="0" smtClean="0">
                <a:sym typeface="Wingdings" panose="05000000000000000000" pitchFamily="2" charset="2"/>
              </a:rPr>
              <a:t> </a:t>
            </a:r>
            <a:r>
              <a:rPr lang="cs-CZ" b="1" i="1" dirty="0" err="1" smtClean="0"/>
              <a:t>Ja</a:t>
            </a:r>
            <a:r>
              <a:rPr lang="cs-CZ" b="1" i="1" dirty="0" smtClean="0"/>
              <a:t>, </a:t>
            </a:r>
            <a:r>
              <a:rPr lang="cs-CZ" i="1" dirty="0" smtClean="0"/>
              <a:t>… (vytvořím jich hodně)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cs-CZ" b="1" i="1" dirty="0" err="1" smtClean="0">
                <a:solidFill>
                  <a:srgbClr val="FF0000"/>
                </a:solidFill>
              </a:rPr>
              <a:t>Ja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ik</a:t>
            </a:r>
            <a:r>
              <a:rPr lang="cs-CZ" b="1" i="1" dirty="0" smtClean="0">
                <a:solidFill>
                  <a:srgbClr val="FF0000"/>
                </a:solidFill>
              </a:rPr>
              <a:t> kan </a:t>
            </a:r>
            <a:r>
              <a:rPr lang="cs-CZ" b="1" i="1" dirty="0" err="1" smtClean="0">
                <a:solidFill>
                  <a:srgbClr val="FF0000"/>
                </a:solidFill>
              </a:rPr>
              <a:t>er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veel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maken</a:t>
            </a:r>
            <a:r>
              <a:rPr lang="cs-CZ" b="1" i="1" dirty="0" smtClean="0">
                <a:solidFill>
                  <a:srgbClr val="FF0000"/>
                </a:solidFill>
              </a:rPr>
              <a:t>. </a:t>
            </a:r>
            <a:endParaRPr lang="en-GB" b="1" i="1" dirty="0">
              <a:solidFill>
                <a:srgbClr val="FF0000"/>
              </a:solidFill>
            </a:endParaRPr>
          </a:p>
        </p:txBody>
      </p:sp>
      <p:pic>
        <p:nvPicPr>
          <p:cNvPr id="4" name="Obrázek 3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24" y="1173018"/>
            <a:ext cx="3349112" cy="3349112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293"/>
          </a:xfrm>
          <a:ln w="12700">
            <a:solidFill>
              <a:srgbClr val="C00000"/>
            </a:solidFill>
          </a:ln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ER +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getal</a:t>
            </a:r>
            <a:endParaRPr lang="en-GB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259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668</Words>
  <Application>Microsoft Office PowerPoint</Application>
  <PresentationFormat>Širokoúhlá obrazovka</PresentationFormat>
  <Paragraphs>80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Motiv Office</vt:lpstr>
      <vt:lpstr>ER-woord  1. met voorzetsels  2. als formeel subject</vt:lpstr>
      <vt:lpstr>ER + VOORZETSEL</vt:lpstr>
      <vt:lpstr>ER + VOORZETSEL</vt:lpstr>
      <vt:lpstr>Typische fouten - nakijk</vt:lpstr>
      <vt:lpstr>ER jako formální podmět </vt:lpstr>
      <vt:lpstr> ER jako formální podmět – cvičení  </vt:lpstr>
      <vt:lpstr> ER – kombinace více ER ve větě </vt:lpstr>
      <vt:lpstr>ER + getal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ivare</dc:creator>
  <cp:lastModifiedBy>Rezková, Iva</cp:lastModifiedBy>
  <cp:revision>15</cp:revision>
  <dcterms:created xsi:type="dcterms:W3CDTF">2021-03-21T21:14:56Z</dcterms:created>
  <dcterms:modified xsi:type="dcterms:W3CDTF">2024-03-11T10:27:58Z</dcterms:modified>
</cp:coreProperties>
</file>