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6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59" autoAdjust="0"/>
    <p:restoredTop sz="94660"/>
  </p:normalViewPr>
  <p:slideViewPr>
    <p:cSldViewPr snapToGrid="0">
      <p:cViewPr>
        <p:scale>
          <a:sx n="77" d="100"/>
          <a:sy n="77" d="100"/>
        </p:scale>
        <p:origin x="3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06C-3914-453A-B754-69A438AE242D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5CE1-286D-4AA6-8731-0208F8875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26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06C-3914-453A-B754-69A438AE242D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5CE1-286D-4AA6-8731-0208F8875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15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06C-3914-453A-B754-69A438AE242D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5CE1-286D-4AA6-8731-0208F8875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14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06C-3914-453A-B754-69A438AE242D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5CE1-286D-4AA6-8731-0208F8875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80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06C-3914-453A-B754-69A438AE242D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5CE1-286D-4AA6-8731-0208F8875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09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06C-3914-453A-B754-69A438AE242D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5CE1-286D-4AA6-8731-0208F8875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03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06C-3914-453A-B754-69A438AE242D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5CE1-286D-4AA6-8731-0208F8875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2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06C-3914-453A-B754-69A438AE242D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5CE1-286D-4AA6-8731-0208F8875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84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06C-3914-453A-B754-69A438AE242D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5CE1-286D-4AA6-8731-0208F8875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93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06C-3914-453A-B754-69A438AE242D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5CE1-286D-4AA6-8731-0208F8875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69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06C-3914-453A-B754-69A438AE242D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5CE1-286D-4AA6-8731-0208F8875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12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3306C-3914-453A-B754-69A438AE242D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D5CE1-286D-4AA6-8731-0208F8875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00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357EEE8-604D-3F46-40DA-41F7EF8AF2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cs-CZ" sz="6100"/>
              <a:t>Attributief gebruik van het bijvoeglijke naamwoorden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345BB1-E2F5-70D5-A438-9832D5A11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cs-CZ" sz="2800"/>
              <a:t>Atributivní použití adjektiv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16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49E87D-BB70-5B0A-086D-268663C7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Uitgang</a:t>
            </a:r>
            <a:r>
              <a:rPr lang="cs-CZ" dirty="0"/>
              <a:t> –e </a:t>
            </a:r>
            <a:r>
              <a:rPr lang="cs-CZ" dirty="0" err="1"/>
              <a:t>krijgen</a:t>
            </a:r>
            <a:r>
              <a:rPr lang="cs-CZ" dirty="0"/>
              <a:t> </a:t>
            </a:r>
            <a:r>
              <a:rPr lang="cs-CZ" dirty="0" err="1"/>
              <a:t>nooit</a:t>
            </a:r>
            <a:r>
              <a:rPr lang="cs-CZ" dirty="0"/>
              <a:t>: </a:t>
            </a:r>
            <a:br>
              <a:rPr lang="cs-CZ" dirty="0"/>
            </a:br>
            <a:r>
              <a:rPr lang="cs-CZ" dirty="0" err="1"/>
              <a:t>Voorkomende</a:t>
            </a:r>
            <a:r>
              <a:rPr lang="cs-CZ" dirty="0"/>
              <a:t> </a:t>
            </a:r>
            <a:r>
              <a:rPr lang="cs-CZ" dirty="0" err="1"/>
              <a:t>combinaties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C972D7-153B-CAA8-0406-36B8ACAE0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enkelvoud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Europees</a:t>
            </a:r>
            <a:r>
              <a:rPr lang="cs-CZ" dirty="0"/>
              <a:t> </a:t>
            </a:r>
            <a:r>
              <a:rPr lang="cs-CZ" dirty="0" err="1"/>
              <a:t>Parlement</a:t>
            </a:r>
            <a:r>
              <a:rPr lang="cs-CZ" dirty="0"/>
              <a:t>,	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Centraal</a:t>
            </a:r>
            <a:r>
              <a:rPr lang="cs-CZ" dirty="0"/>
              <a:t> Station,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algemeen</a:t>
            </a:r>
            <a:r>
              <a:rPr lang="cs-CZ" dirty="0"/>
              <a:t> </a:t>
            </a:r>
            <a:r>
              <a:rPr lang="cs-CZ" dirty="0" err="1"/>
              <a:t>ziekenhuis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Bijvoeglijk</a:t>
            </a:r>
            <a:r>
              <a:rPr lang="cs-CZ" b="1" dirty="0"/>
              <a:t> </a:t>
            </a:r>
            <a:r>
              <a:rPr lang="cs-CZ" dirty="0" err="1"/>
              <a:t>naamwoord</a:t>
            </a:r>
            <a:r>
              <a:rPr lang="cs-CZ" dirty="0"/>
              <a:t>, </a:t>
            </a:r>
            <a:r>
              <a:rPr lang="cs-CZ" dirty="0" err="1"/>
              <a:t>openbaar</a:t>
            </a:r>
            <a:r>
              <a:rPr lang="cs-CZ" dirty="0"/>
              <a:t> </a:t>
            </a:r>
            <a:r>
              <a:rPr lang="cs-CZ" dirty="0" err="1"/>
              <a:t>vervoer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In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meervoud</a:t>
            </a:r>
            <a:r>
              <a:rPr lang="cs-CZ" dirty="0"/>
              <a:t> met –</a:t>
            </a:r>
            <a:r>
              <a:rPr lang="cs-CZ" b="1" dirty="0"/>
              <a:t>e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 err="1"/>
              <a:t>Bijvoeglijk</a:t>
            </a:r>
            <a:r>
              <a:rPr lang="cs-CZ" b="1" dirty="0" err="1"/>
              <a:t>e</a:t>
            </a:r>
            <a:r>
              <a:rPr lang="cs-CZ" b="1" dirty="0"/>
              <a:t> </a:t>
            </a:r>
            <a:r>
              <a:rPr lang="cs-CZ" dirty="0" err="1"/>
              <a:t>naamwoorden</a:t>
            </a:r>
            <a:r>
              <a:rPr lang="cs-CZ" dirty="0"/>
              <a:t>, </a:t>
            </a:r>
            <a:r>
              <a:rPr lang="cs-CZ" dirty="0" err="1"/>
              <a:t>voltooid</a:t>
            </a:r>
            <a:r>
              <a:rPr lang="cs-CZ" b="1" dirty="0" err="1"/>
              <a:t>e</a:t>
            </a:r>
            <a:r>
              <a:rPr lang="cs-CZ" dirty="0"/>
              <a:t> </a:t>
            </a:r>
            <a:r>
              <a:rPr lang="cs-CZ" dirty="0" err="1"/>
              <a:t>deelwoorden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436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D6E379-0601-2677-CACB-E5F870F4E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Uitgang</a:t>
            </a:r>
            <a:r>
              <a:rPr lang="cs-CZ" dirty="0"/>
              <a:t> –e </a:t>
            </a:r>
            <a:r>
              <a:rPr lang="cs-CZ" dirty="0" err="1"/>
              <a:t>krijgen</a:t>
            </a:r>
            <a:r>
              <a:rPr lang="cs-CZ" dirty="0"/>
              <a:t> </a:t>
            </a:r>
            <a:r>
              <a:rPr lang="cs-CZ" dirty="0" err="1"/>
              <a:t>nooit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E62849-D425-2092-38C0-25700BF6F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BNW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op –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eindigen</a:t>
            </a:r>
            <a:endParaRPr lang="cs-CZ" dirty="0"/>
          </a:p>
          <a:p>
            <a:r>
              <a:rPr lang="cs-CZ" dirty="0"/>
              <a:t>Die </a:t>
            </a:r>
            <a:r>
              <a:rPr lang="cs-CZ" dirty="0" err="1"/>
              <a:t>afgeleid</a:t>
            </a:r>
            <a:r>
              <a:rPr lang="cs-CZ" dirty="0"/>
              <a:t> </a:t>
            </a:r>
            <a:r>
              <a:rPr lang="cs-CZ" dirty="0" err="1"/>
              <a:t>zijn</a:t>
            </a:r>
            <a:r>
              <a:rPr lang="cs-CZ" dirty="0"/>
              <a:t> van </a:t>
            </a:r>
            <a:r>
              <a:rPr lang="cs-CZ" dirty="0" err="1"/>
              <a:t>plaatsnamen</a:t>
            </a:r>
            <a:r>
              <a:rPr lang="cs-CZ" dirty="0"/>
              <a:t> (odvozené z názvu místa)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Edammer</a:t>
            </a:r>
            <a:r>
              <a:rPr lang="cs-CZ" dirty="0"/>
              <a:t> </a:t>
            </a:r>
            <a:r>
              <a:rPr lang="cs-CZ" dirty="0" err="1"/>
              <a:t>kaas</a:t>
            </a:r>
            <a:r>
              <a:rPr lang="cs-CZ" dirty="0"/>
              <a:t>	</a:t>
            </a:r>
            <a:r>
              <a:rPr lang="cs-CZ" dirty="0" err="1"/>
              <a:t>Groninger</a:t>
            </a:r>
            <a:r>
              <a:rPr lang="cs-CZ" dirty="0"/>
              <a:t> </a:t>
            </a:r>
            <a:r>
              <a:rPr lang="cs-CZ" dirty="0" err="1"/>
              <a:t>koek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Die allen in </a:t>
            </a:r>
            <a:r>
              <a:rPr lang="cs-CZ" dirty="0" err="1"/>
              <a:t>vaste</a:t>
            </a:r>
            <a:r>
              <a:rPr lang="cs-CZ" dirty="0"/>
              <a:t> </a:t>
            </a:r>
            <a:r>
              <a:rPr lang="cs-CZ" dirty="0" err="1"/>
              <a:t>combinaties</a:t>
            </a:r>
            <a:r>
              <a:rPr lang="cs-CZ" dirty="0"/>
              <a:t> </a:t>
            </a:r>
            <a:r>
              <a:rPr lang="cs-CZ" dirty="0" err="1"/>
              <a:t>gebruikt</a:t>
            </a:r>
            <a:r>
              <a:rPr lang="cs-CZ" dirty="0"/>
              <a:t> </a:t>
            </a:r>
            <a:r>
              <a:rPr lang="cs-CZ" dirty="0" err="1"/>
              <a:t>worden</a:t>
            </a:r>
            <a:r>
              <a:rPr lang="cs-CZ" dirty="0"/>
              <a:t> (pevné kombinace)</a:t>
            </a:r>
          </a:p>
          <a:p>
            <a:pPr marL="0" indent="0">
              <a:buNone/>
            </a:pPr>
            <a:r>
              <a:rPr lang="cs-CZ" dirty="0"/>
              <a:t>	in </a:t>
            </a:r>
            <a:r>
              <a:rPr lang="cs-CZ" dirty="0" err="1"/>
              <a:t>koelen</a:t>
            </a:r>
            <a:r>
              <a:rPr lang="cs-CZ" dirty="0"/>
              <a:t> </a:t>
            </a:r>
            <a:r>
              <a:rPr lang="cs-CZ" dirty="0" err="1"/>
              <a:t>bloede</a:t>
            </a:r>
            <a:r>
              <a:rPr lang="cs-CZ" dirty="0"/>
              <a:t> </a:t>
            </a:r>
            <a:r>
              <a:rPr lang="cs-CZ" sz="2400" dirty="0"/>
              <a:t>(chladnokrevně)		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dirty="0"/>
              <a:t>van </a:t>
            </a:r>
            <a:r>
              <a:rPr lang="cs-CZ" dirty="0" err="1"/>
              <a:t>ganser</a:t>
            </a:r>
            <a:r>
              <a:rPr lang="cs-CZ" dirty="0"/>
              <a:t> </a:t>
            </a:r>
            <a:r>
              <a:rPr lang="cs-CZ" dirty="0" err="1"/>
              <a:t>harte</a:t>
            </a:r>
            <a:r>
              <a:rPr lang="cs-CZ" dirty="0"/>
              <a:t> </a:t>
            </a:r>
            <a:r>
              <a:rPr lang="cs-CZ" sz="2400" dirty="0"/>
              <a:t>(z celého srdce)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15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C29538-42D9-DAB5-FDD9-7B0EE21E9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05218"/>
            <a:ext cx="10625919" cy="522162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kopje van porselein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Porseleinen kopje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tafel van marmer</a:t>
            </a:r>
            <a:endParaRPr lang="cs-CZ" sz="2000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Marmeren tafel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horloge van zilver			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Z</a:t>
            </a:r>
            <a:r>
              <a:rPr lang="cs-CZ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ilveren horloge</a:t>
            </a:r>
            <a:endParaRPr lang="cs-CZ" sz="2000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blouse van zijde		</a:t>
            </a:r>
          </a:p>
          <a:p>
            <a:pPr marL="914400" lvl="2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Zijden blouse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k</a:t>
            </a:r>
            <a:r>
              <a:rPr lang="cs-CZ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erstornament van glas		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Glazen kerstornament</a:t>
            </a:r>
            <a:endParaRPr lang="cs-CZ" sz="2000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59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55F833-7A8F-6C3D-41FD-08F6A6F19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6854"/>
            <a:ext cx="10515600" cy="5590109"/>
          </a:xfrm>
        </p:spPr>
        <p:txBody>
          <a:bodyPr/>
          <a:lstStyle/>
          <a:p>
            <a:r>
              <a:rPr lang="cs-CZ" dirty="0"/>
              <a:t>De </a:t>
            </a:r>
            <a:r>
              <a:rPr lang="cs-CZ" dirty="0" err="1"/>
              <a:t>taart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gebakken</a:t>
            </a:r>
            <a:r>
              <a:rPr lang="cs-CZ" dirty="0"/>
              <a:t>. 			</a:t>
            </a:r>
          </a:p>
          <a:p>
            <a:r>
              <a:rPr lang="cs-CZ" dirty="0"/>
              <a:t>De </a:t>
            </a:r>
            <a:r>
              <a:rPr lang="cs-CZ" dirty="0" err="1"/>
              <a:t>aardappelen</a:t>
            </a:r>
            <a:r>
              <a:rPr lang="cs-CZ" dirty="0"/>
              <a:t> </a:t>
            </a:r>
            <a:r>
              <a:rPr lang="cs-CZ" dirty="0" err="1"/>
              <a:t>zijn</a:t>
            </a:r>
            <a:r>
              <a:rPr lang="cs-CZ" dirty="0"/>
              <a:t> </a:t>
            </a:r>
            <a:r>
              <a:rPr lang="cs-CZ" dirty="0" err="1"/>
              <a:t>gekookt</a:t>
            </a:r>
            <a:r>
              <a:rPr lang="cs-CZ" dirty="0"/>
              <a:t>.</a:t>
            </a:r>
          </a:p>
          <a:p>
            <a:r>
              <a:rPr lang="cs-CZ" dirty="0" err="1"/>
              <a:t>Tweedejaars</a:t>
            </a:r>
            <a:r>
              <a:rPr lang="cs-CZ" dirty="0"/>
              <a:t> </a:t>
            </a:r>
            <a:r>
              <a:rPr lang="cs-CZ" dirty="0" err="1"/>
              <a:t>studenten</a:t>
            </a:r>
            <a:r>
              <a:rPr lang="cs-CZ" dirty="0"/>
              <a:t> </a:t>
            </a:r>
            <a:r>
              <a:rPr lang="cs-CZ" dirty="0" err="1"/>
              <a:t>zijn</a:t>
            </a:r>
            <a:r>
              <a:rPr lang="cs-CZ" dirty="0"/>
              <a:t> nu </a:t>
            </a:r>
            <a:r>
              <a:rPr lang="cs-CZ" dirty="0" err="1"/>
              <a:t>gestrest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Gebakken</a:t>
            </a:r>
            <a:r>
              <a:rPr lang="cs-CZ" dirty="0"/>
              <a:t> </a:t>
            </a:r>
            <a:r>
              <a:rPr lang="cs-CZ" dirty="0" err="1"/>
              <a:t>taart</a:t>
            </a:r>
            <a:r>
              <a:rPr lang="cs-CZ" dirty="0"/>
              <a:t> </a:t>
            </a:r>
            <a:r>
              <a:rPr lang="cs-CZ" dirty="0" err="1"/>
              <a:t>ruikt</a:t>
            </a:r>
            <a:r>
              <a:rPr lang="cs-CZ" dirty="0"/>
              <a:t> </a:t>
            </a:r>
            <a:r>
              <a:rPr lang="cs-CZ" dirty="0" err="1"/>
              <a:t>lekker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Gekookte</a:t>
            </a:r>
            <a:r>
              <a:rPr lang="cs-CZ" dirty="0"/>
              <a:t> </a:t>
            </a:r>
            <a:r>
              <a:rPr lang="cs-CZ" dirty="0" err="1"/>
              <a:t>aardappelen</a:t>
            </a:r>
            <a:r>
              <a:rPr lang="cs-CZ" dirty="0"/>
              <a:t> </a:t>
            </a:r>
            <a:r>
              <a:rPr lang="cs-CZ" dirty="0" err="1"/>
              <a:t>zijn</a:t>
            </a:r>
            <a:r>
              <a:rPr lang="cs-CZ" dirty="0"/>
              <a:t> </a:t>
            </a:r>
            <a:r>
              <a:rPr lang="cs-CZ" dirty="0" err="1"/>
              <a:t>zacht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Tweedejaars</a:t>
            </a:r>
            <a:r>
              <a:rPr lang="cs-CZ" dirty="0"/>
              <a:t> </a:t>
            </a:r>
            <a:r>
              <a:rPr lang="cs-CZ" dirty="0" err="1"/>
              <a:t>studenten</a:t>
            </a:r>
            <a:r>
              <a:rPr lang="cs-CZ" dirty="0"/>
              <a:t> </a:t>
            </a:r>
            <a:r>
              <a:rPr lang="cs-CZ" dirty="0" err="1"/>
              <a:t>zijn</a:t>
            </a:r>
            <a:r>
              <a:rPr lang="cs-CZ" dirty="0"/>
              <a:t> nu </a:t>
            </a:r>
            <a:r>
              <a:rPr lang="cs-CZ" dirty="0" err="1"/>
              <a:t>gestrest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16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CD781-723A-5904-3B93-A467674DA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00F4DE-522D-F4E8-E88D-47EA147F8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56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0" i="0" dirty="0">
                <a:effectLst/>
              </a:rPr>
              <a:t>TOUFAROVÁ, Eva a KŘÍŽOVÁ, Kateřina</a:t>
            </a:r>
            <a:r>
              <a:rPr lang="sv-SE" sz="2000" b="0" i="0" dirty="0">
                <a:effectLst/>
              </a:rPr>
              <a:t>. </a:t>
            </a:r>
            <a:r>
              <a:rPr lang="cs-CZ" sz="2000" b="0" i="0" dirty="0">
                <a:effectLst/>
              </a:rPr>
              <a:t>Gramatická a lexikální cvičení z nizozemštiny pro překladatele a tlumočníky III. Olomouc: Univerzita Palackého v Olomouci, 2015.</a:t>
            </a:r>
            <a:endParaRPr lang="sv-SE" sz="2000" b="0" i="0" dirty="0">
              <a:effectLst/>
            </a:endParaRP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cs-CZ" sz="2000" dirty="0"/>
              <a:t>https://</a:t>
            </a:r>
            <a:r>
              <a:rPr lang="cs-CZ" sz="2000" dirty="0" err="1"/>
              <a:t>onzetaal.nl</a:t>
            </a:r>
            <a:r>
              <a:rPr lang="cs-CZ" sz="2000" dirty="0"/>
              <a:t>/</a:t>
            </a:r>
            <a:r>
              <a:rPr lang="cs-CZ" sz="2000" dirty="0" err="1"/>
              <a:t>taalloket</a:t>
            </a:r>
            <a:r>
              <a:rPr lang="cs-CZ" sz="2000" dirty="0"/>
              <a:t>/</a:t>
            </a:r>
            <a:r>
              <a:rPr lang="cs-CZ" sz="2000" dirty="0" err="1"/>
              <a:t>bijvoeglijk-naamwoord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cs-CZ" sz="2000" dirty="0"/>
              <a:t>https://e-</a:t>
            </a:r>
            <a:r>
              <a:rPr lang="cs-CZ" sz="2000" dirty="0" err="1"/>
              <a:t>ans.ivdnt.org</a:t>
            </a:r>
            <a:r>
              <a:rPr lang="cs-CZ" sz="2000" dirty="0"/>
              <a:t>/</a:t>
            </a:r>
            <a:r>
              <a:rPr lang="cs-CZ" sz="2000" dirty="0" err="1"/>
              <a:t>topics</a:t>
            </a:r>
            <a:r>
              <a:rPr lang="cs-CZ" sz="2000" dirty="0"/>
              <a:t>/</a:t>
            </a:r>
            <a:r>
              <a:rPr lang="cs-CZ" sz="2000" dirty="0" err="1"/>
              <a:t>pid</a:t>
            </a:r>
            <a:r>
              <a:rPr lang="cs-CZ" sz="2000" dirty="0"/>
              <a:t>/</a:t>
            </a:r>
            <a:r>
              <a:rPr lang="cs-CZ" sz="2000" dirty="0" err="1"/>
              <a:t>ans06030202lingtopic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4476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A68D3-C664-D084-DD8C-F557BF38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gebruiken van het bijvoeglijke naamwoorden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000024-0A7E-8BB4-61FF-033EEEBB9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64452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dirty="0" err="1"/>
              <a:t>Attributief</a:t>
            </a:r>
            <a:r>
              <a:rPr lang="cs-CZ" dirty="0"/>
              <a:t> – de </a:t>
            </a:r>
            <a:r>
              <a:rPr lang="cs-CZ" dirty="0" err="1"/>
              <a:t>meeste</a:t>
            </a:r>
            <a:r>
              <a:rPr lang="cs-CZ" dirty="0"/>
              <a:t> </a:t>
            </a:r>
            <a:r>
              <a:rPr lang="cs-CZ" dirty="0" err="1"/>
              <a:t>krijgen</a:t>
            </a:r>
            <a:r>
              <a:rPr lang="cs-CZ" dirty="0"/>
              <a:t> de </a:t>
            </a:r>
            <a:r>
              <a:rPr lang="cs-CZ" dirty="0" err="1"/>
              <a:t>uitgang</a:t>
            </a:r>
            <a:r>
              <a:rPr lang="cs-CZ" dirty="0"/>
              <a:t> –</a:t>
            </a:r>
            <a:r>
              <a:rPr lang="cs-CZ" b="1" dirty="0"/>
              <a:t>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nieuwe</a:t>
            </a:r>
            <a:r>
              <a:rPr lang="cs-CZ" dirty="0"/>
              <a:t> </a:t>
            </a:r>
            <a:r>
              <a:rPr lang="cs-CZ" dirty="0" err="1"/>
              <a:t>tafel</a:t>
            </a:r>
            <a:r>
              <a:rPr lang="cs-CZ" dirty="0"/>
              <a:t>			</a:t>
            </a:r>
            <a:r>
              <a:rPr lang="cs-CZ" dirty="0">
                <a:solidFill>
                  <a:srgbClr val="FF0000"/>
                </a:solidFill>
              </a:rPr>
              <a:t>Let op! 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mooi</a:t>
            </a:r>
            <a:r>
              <a:rPr lang="cs-CZ" dirty="0"/>
              <a:t> </a:t>
            </a:r>
            <a:r>
              <a:rPr lang="cs-CZ" dirty="0" err="1"/>
              <a:t>huis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2) </a:t>
            </a:r>
            <a:r>
              <a:rPr lang="cs-CZ" dirty="0" err="1"/>
              <a:t>Predicatief</a:t>
            </a:r>
            <a:r>
              <a:rPr lang="cs-CZ" dirty="0"/>
              <a:t> – adjektiv </a:t>
            </a:r>
            <a:r>
              <a:rPr lang="cs-CZ" dirty="0" err="1"/>
              <a:t>blijft</a:t>
            </a:r>
            <a:r>
              <a:rPr lang="cs-CZ" dirty="0"/>
              <a:t> </a:t>
            </a:r>
            <a:r>
              <a:rPr lang="cs-CZ" dirty="0" err="1"/>
              <a:t>altijd</a:t>
            </a:r>
            <a:r>
              <a:rPr lang="cs-CZ" dirty="0"/>
              <a:t> </a:t>
            </a:r>
            <a:r>
              <a:rPr lang="cs-CZ" b="1" dirty="0" err="1"/>
              <a:t>onveranderd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de </a:t>
            </a:r>
            <a:r>
              <a:rPr lang="cs-CZ" dirty="0" err="1"/>
              <a:t>tafel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mooi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3) </a:t>
            </a:r>
            <a:r>
              <a:rPr lang="cs-CZ" dirty="0" err="1"/>
              <a:t>Adverbiaal</a:t>
            </a:r>
            <a:r>
              <a:rPr lang="cs-CZ" dirty="0"/>
              <a:t> – </a:t>
            </a:r>
            <a:r>
              <a:rPr lang="cs-CZ" dirty="0" err="1"/>
              <a:t>woordsoort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veranderd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het</a:t>
            </a:r>
            <a:r>
              <a:rPr lang="cs-CZ" dirty="0"/>
              <a:t> adverbium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Hij</a:t>
            </a:r>
            <a:r>
              <a:rPr lang="cs-CZ" dirty="0"/>
              <a:t> kan </a:t>
            </a:r>
            <a:r>
              <a:rPr lang="cs-CZ" dirty="0" err="1"/>
              <a:t>mooi</a:t>
            </a:r>
            <a:r>
              <a:rPr lang="cs-CZ" dirty="0"/>
              <a:t> </a:t>
            </a:r>
            <a:r>
              <a:rPr lang="cs-CZ" dirty="0" err="1"/>
              <a:t>schrijven</a:t>
            </a:r>
            <a:r>
              <a:rPr lang="cs-CZ" dirty="0"/>
              <a:t>		De auto </a:t>
            </a:r>
            <a:r>
              <a:rPr lang="cs-CZ" dirty="0" err="1"/>
              <a:t>rijdt</a:t>
            </a:r>
            <a:r>
              <a:rPr lang="cs-CZ" dirty="0"/>
              <a:t> </a:t>
            </a:r>
            <a:r>
              <a:rPr lang="cs-CZ" dirty="0" err="1"/>
              <a:t>snel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4) </a:t>
            </a:r>
            <a:r>
              <a:rPr lang="cs-CZ" dirty="0" err="1"/>
              <a:t>Zelfstandig</a:t>
            </a:r>
            <a:r>
              <a:rPr lang="cs-CZ" dirty="0"/>
              <a:t> - </a:t>
            </a:r>
            <a:r>
              <a:rPr lang="cs-CZ" dirty="0" err="1"/>
              <a:t>woordsoort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veranderd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iets</a:t>
            </a:r>
            <a:r>
              <a:rPr lang="cs-CZ" dirty="0"/>
              <a:t> </a:t>
            </a:r>
            <a:r>
              <a:rPr lang="cs-CZ" dirty="0" err="1"/>
              <a:t>moois</a:t>
            </a:r>
            <a:r>
              <a:rPr lang="cs-CZ" dirty="0"/>
              <a:t>		</a:t>
            </a:r>
            <a:r>
              <a:rPr lang="cs-CZ" dirty="0" err="1"/>
              <a:t>jongen</a:t>
            </a:r>
            <a:r>
              <a:rPr lang="cs-CZ" dirty="0"/>
              <a:t> en </a:t>
            </a:r>
            <a:r>
              <a:rPr lang="cs-CZ" dirty="0" err="1"/>
              <a:t>ouden</a:t>
            </a:r>
            <a:r>
              <a:rPr lang="cs-CZ" dirty="0"/>
              <a:t>		de </a:t>
            </a:r>
            <a:r>
              <a:rPr lang="cs-CZ" dirty="0" err="1"/>
              <a:t>zieken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65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AD40B3-A6B4-F511-CE14-A5E16A7CC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Regels</a:t>
            </a:r>
            <a:r>
              <a:rPr lang="cs-CZ" dirty="0"/>
              <a:t> van </a:t>
            </a:r>
            <a:r>
              <a:rPr lang="cs-CZ" dirty="0" err="1"/>
              <a:t>gebruik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9094ED-1D7A-9945-225A-982082C2C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 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→ V 	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lie</a:t>
            </a:r>
            <a:r>
              <a:rPr lang="cs-CZ" b="1" i="0" dirty="0" err="1">
                <a:solidFill>
                  <a:srgbClr val="202124"/>
                </a:solidFill>
                <a:effectLst/>
                <a:latin typeface="Google Sans"/>
              </a:rPr>
              <a:t>f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 → 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lie</a:t>
            </a:r>
            <a:r>
              <a:rPr lang="cs-CZ" b="1" i="0" dirty="0" err="1">
                <a:solidFill>
                  <a:srgbClr val="202124"/>
                </a:solidFill>
                <a:effectLst/>
                <a:latin typeface="Google Sans"/>
              </a:rPr>
              <a:t>v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e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meisje</a:t>
            </a:r>
            <a:endParaRPr lang="cs-CZ" b="0" i="0" dirty="0">
              <a:solidFill>
                <a:srgbClr val="202124"/>
              </a:solidFill>
              <a:effectLst/>
              <a:latin typeface="Google Sans"/>
            </a:endParaRPr>
          </a:p>
          <a:p>
            <a:pPr marL="0" indent="0">
              <a:buNone/>
            </a:pPr>
            <a:r>
              <a:rPr lang="cs-CZ" dirty="0">
                <a:solidFill>
                  <a:srgbClr val="202124"/>
                </a:solidFill>
                <a:latin typeface="Google Sans"/>
              </a:rPr>
              <a:t>S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 → Z		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vie</a:t>
            </a:r>
            <a:r>
              <a:rPr lang="cs-CZ" b="1" i="0" dirty="0" err="1">
                <a:solidFill>
                  <a:srgbClr val="202124"/>
                </a:solidFill>
                <a:effectLst/>
                <a:latin typeface="Google Sans"/>
              </a:rPr>
              <a:t>s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→ 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vie</a:t>
            </a:r>
            <a:r>
              <a:rPr lang="cs-CZ" b="1" i="0" dirty="0" err="1">
                <a:solidFill>
                  <a:srgbClr val="202124"/>
                </a:solidFill>
                <a:effectLst/>
                <a:latin typeface="Google Sans"/>
              </a:rPr>
              <a:t>z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e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schoenen</a:t>
            </a:r>
            <a:endParaRPr lang="cs-CZ" b="0" i="0" dirty="0">
              <a:solidFill>
                <a:srgbClr val="202124"/>
              </a:solidFill>
              <a:effectLst/>
              <a:latin typeface="Google Sans"/>
            </a:endParaRPr>
          </a:p>
          <a:p>
            <a:pPr marL="0" indent="0">
              <a:buNone/>
            </a:pPr>
            <a:endParaRPr lang="cs-CZ" dirty="0">
              <a:solidFill>
                <a:srgbClr val="202124"/>
              </a:solidFill>
              <a:latin typeface="Google Sans"/>
            </a:endParaRPr>
          </a:p>
          <a:p>
            <a:pPr marL="0" indent="0">
              <a:buNone/>
            </a:pPr>
            <a:r>
              <a:rPr lang="cs-CZ" dirty="0">
                <a:solidFill>
                  <a:srgbClr val="202124"/>
                </a:solidFill>
                <a:latin typeface="Google Sans"/>
              </a:rPr>
              <a:t>Změna pravopisu</a:t>
            </a:r>
          </a:p>
          <a:p>
            <a:pPr marL="0" indent="0">
              <a:buNone/>
            </a:pPr>
            <a:r>
              <a:rPr lang="cs-CZ" dirty="0">
                <a:solidFill>
                  <a:srgbClr val="202124"/>
                </a:solidFill>
                <a:latin typeface="Google Sans"/>
              </a:rPr>
              <a:t>	</a:t>
            </a:r>
            <a:r>
              <a:rPr lang="cs-CZ" dirty="0" err="1">
                <a:solidFill>
                  <a:srgbClr val="202124"/>
                </a:solidFill>
                <a:latin typeface="Google Sans"/>
              </a:rPr>
              <a:t>goedkoop</a:t>
            </a:r>
            <a:r>
              <a:rPr lang="cs-CZ" dirty="0">
                <a:solidFill>
                  <a:srgbClr val="202124"/>
                </a:solidFill>
                <a:latin typeface="Google Sans"/>
              </a:rPr>
              <a:t> 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→ 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goedk</a:t>
            </a:r>
            <a:r>
              <a:rPr lang="cs-CZ" b="1" i="0" dirty="0" err="1">
                <a:solidFill>
                  <a:srgbClr val="202124"/>
                </a:solidFill>
                <a:effectLst/>
                <a:latin typeface="Google Sans"/>
              </a:rPr>
              <a:t>o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pe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		</a:t>
            </a:r>
            <a:r>
              <a:rPr lang="cs-CZ" dirty="0">
                <a:solidFill>
                  <a:srgbClr val="202124"/>
                </a:solidFill>
                <a:latin typeface="Google Sans"/>
              </a:rPr>
              <a:t> </a:t>
            </a:r>
            <a:r>
              <a:rPr lang="cs-CZ" dirty="0" err="1">
                <a:solidFill>
                  <a:srgbClr val="202124"/>
                </a:solidFill>
                <a:latin typeface="Google Sans"/>
              </a:rPr>
              <a:t>heel</a:t>
            </a:r>
            <a:r>
              <a:rPr lang="cs-CZ" dirty="0">
                <a:solidFill>
                  <a:srgbClr val="202124"/>
                </a:solidFill>
                <a:latin typeface="Google Sans"/>
              </a:rPr>
              <a:t> 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→ h</a:t>
            </a:r>
            <a:r>
              <a:rPr lang="cs-CZ" b="1" i="0" dirty="0">
                <a:solidFill>
                  <a:srgbClr val="202124"/>
                </a:solidFill>
                <a:effectLst/>
                <a:latin typeface="Google Sans"/>
              </a:rPr>
              <a:t>e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le </a:t>
            </a:r>
          </a:p>
          <a:p>
            <a:pPr marL="0" indent="0">
              <a:buNone/>
            </a:pPr>
            <a:r>
              <a:rPr lang="cs-CZ" dirty="0">
                <a:solidFill>
                  <a:srgbClr val="202124"/>
                </a:solidFill>
                <a:latin typeface="Google Sans"/>
              </a:rPr>
              <a:t>	</a:t>
            </a:r>
          </a:p>
          <a:p>
            <a:pPr marL="0" indent="0">
              <a:buNone/>
            </a:pP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	druk → </a:t>
            </a:r>
            <a:r>
              <a:rPr lang="cs-CZ" dirty="0" err="1">
                <a:solidFill>
                  <a:srgbClr val="202124"/>
                </a:solidFill>
                <a:latin typeface="Google Sans"/>
              </a:rPr>
              <a:t>dru</a:t>
            </a:r>
            <a:r>
              <a:rPr lang="cs-CZ" b="1" dirty="0" err="1">
                <a:solidFill>
                  <a:srgbClr val="202124"/>
                </a:solidFill>
                <a:latin typeface="Google Sans"/>
              </a:rPr>
              <a:t>kk</a:t>
            </a:r>
            <a:r>
              <a:rPr lang="cs-CZ" dirty="0" err="1">
                <a:solidFill>
                  <a:srgbClr val="202124"/>
                </a:solidFill>
                <a:latin typeface="Google Sans"/>
              </a:rPr>
              <a:t>e</a:t>
            </a:r>
            <a:r>
              <a:rPr lang="cs-CZ" dirty="0">
                <a:solidFill>
                  <a:srgbClr val="202124"/>
                </a:solidFill>
                <a:latin typeface="Google Sans"/>
              </a:rPr>
              <a:t>			</a:t>
            </a:r>
            <a:r>
              <a:rPr lang="cs-CZ" dirty="0" err="1">
                <a:solidFill>
                  <a:srgbClr val="202124"/>
                </a:solidFill>
                <a:latin typeface="Google Sans"/>
              </a:rPr>
              <a:t>snel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 → 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sne</a:t>
            </a:r>
            <a:r>
              <a:rPr lang="cs-CZ" b="1" i="0" dirty="0" err="1">
                <a:solidFill>
                  <a:srgbClr val="202124"/>
                </a:solidFill>
                <a:effectLst/>
                <a:latin typeface="Google Sans"/>
              </a:rPr>
              <a:t>ll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e</a:t>
            </a:r>
            <a:endParaRPr lang="cs-CZ" b="0" i="0" dirty="0">
              <a:solidFill>
                <a:srgbClr val="202124"/>
              </a:solidFill>
              <a:effectLst/>
              <a:latin typeface="Google Sans"/>
            </a:endParaRPr>
          </a:p>
          <a:p>
            <a:endParaRPr lang="cs-CZ" b="0" i="0" dirty="0">
              <a:solidFill>
                <a:srgbClr val="202124"/>
              </a:solidFill>
              <a:effectLst/>
              <a:latin typeface="Google Sans"/>
            </a:endParaRPr>
          </a:p>
          <a:p>
            <a:pPr marL="0" indent="0">
              <a:buNone/>
            </a:pPr>
            <a:endParaRPr lang="cs-CZ" dirty="0">
              <a:solidFill>
                <a:srgbClr val="202124"/>
              </a:solidFill>
              <a:latin typeface="Google Sans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82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9A5432-E903-998F-FD52-17DB0F22C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Geen</a:t>
            </a:r>
            <a:r>
              <a:rPr lang="cs-CZ" dirty="0"/>
              <a:t> –e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37EA80-7E95-1C77-93D0-A6731C878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enkelvoud</a:t>
            </a:r>
            <a:r>
              <a:rPr lang="cs-CZ" dirty="0"/>
              <a:t> bij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woorden</a:t>
            </a:r>
            <a:r>
              <a:rPr lang="cs-CZ" dirty="0"/>
              <a:t> (</a:t>
            </a:r>
            <a:r>
              <a:rPr lang="cs-CZ" dirty="0" err="1"/>
              <a:t>zonder</a:t>
            </a:r>
            <a:r>
              <a:rPr lang="cs-CZ" dirty="0"/>
              <a:t> </a:t>
            </a:r>
            <a:r>
              <a:rPr lang="cs-CZ" dirty="0" err="1"/>
              <a:t>lidwoord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oud</a:t>
            </a:r>
            <a:r>
              <a:rPr lang="cs-CZ" dirty="0"/>
              <a:t> </a:t>
            </a:r>
            <a:r>
              <a:rPr lang="cs-CZ" dirty="0" err="1"/>
              <a:t>huis</a:t>
            </a:r>
            <a:r>
              <a:rPr lang="cs-CZ" dirty="0"/>
              <a:t> 	nikoli  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oud</a:t>
            </a:r>
            <a:r>
              <a:rPr lang="cs-CZ" b="1" dirty="0" err="1">
                <a:solidFill>
                  <a:srgbClr val="FF0000"/>
                </a:solidFill>
              </a:rPr>
              <a:t>e</a:t>
            </a:r>
            <a:r>
              <a:rPr lang="cs-CZ" dirty="0"/>
              <a:t> </a:t>
            </a:r>
            <a:r>
              <a:rPr lang="cs-CZ" dirty="0" err="1"/>
              <a:t>huis</a:t>
            </a:r>
            <a:endParaRPr lang="cs-CZ" dirty="0"/>
          </a:p>
          <a:p>
            <a:r>
              <a:rPr lang="cs-CZ" dirty="0" err="1"/>
              <a:t>Ontelbaar</a:t>
            </a:r>
            <a:r>
              <a:rPr lang="cs-CZ" dirty="0"/>
              <a:t>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woorden</a:t>
            </a:r>
            <a:r>
              <a:rPr lang="cs-CZ" dirty="0"/>
              <a:t> (</a:t>
            </a:r>
            <a:r>
              <a:rPr lang="cs-CZ" dirty="0" err="1"/>
              <a:t>zonder</a:t>
            </a:r>
            <a:r>
              <a:rPr lang="cs-CZ" dirty="0"/>
              <a:t> </a:t>
            </a:r>
            <a:r>
              <a:rPr lang="cs-CZ" dirty="0" err="1"/>
              <a:t>lidwoord</a:t>
            </a:r>
            <a:r>
              <a:rPr lang="cs-CZ" dirty="0"/>
              <a:t>)		</a:t>
            </a:r>
            <a:r>
              <a:rPr lang="cs-CZ" dirty="0" err="1"/>
              <a:t>koud</a:t>
            </a:r>
            <a:r>
              <a:rPr lang="cs-CZ" dirty="0"/>
              <a:t> </a:t>
            </a:r>
            <a:r>
              <a:rPr lang="cs-CZ" dirty="0" err="1"/>
              <a:t>water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Bijv</a:t>
            </a:r>
            <a:r>
              <a:rPr lang="cs-CZ" dirty="0"/>
              <a:t>.:		</a:t>
            </a:r>
            <a:r>
              <a:rPr lang="cs-CZ" dirty="0" err="1"/>
              <a:t>geen</a:t>
            </a:r>
            <a:r>
              <a:rPr lang="cs-CZ" dirty="0"/>
              <a:t> </a:t>
            </a:r>
            <a:r>
              <a:rPr lang="cs-CZ" dirty="0" err="1"/>
              <a:t>oud</a:t>
            </a:r>
            <a:r>
              <a:rPr lang="cs-CZ" dirty="0"/>
              <a:t> </a:t>
            </a:r>
            <a:r>
              <a:rPr lang="cs-CZ" dirty="0" err="1"/>
              <a:t>brood</a:t>
            </a:r>
            <a:r>
              <a:rPr lang="cs-CZ" dirty="0"/>
              <a:t>	X	</a:t>
            </a:r>
            <a:r>
              <a:rPr lang="cs-CZ" dirty="0" err="1"/>
              <a:t>geen</a:t>
            </a:r>
            <a:r>
              <a:rPr lang="cs-CZ" dirty="0"/>
              <a:t> </a:t>
            </a:r>
            <a:r>
              <a:rPr lang="cs-CZ" dirty="0" err="1"/>
              <a:t>oud</a:t>
            </a:r>
            <a:r>
              <a:rPr lang="cs-CZ" b="1" dirty="0" err="1"/>
              <a:t>e</a:t>
            </a:r>
            <a:r>
              <a:rPr lang="cs-CZ" dirty="0"/>
              <a:t> </a:t>
            </a:r>
            <a:r>
              <a:rPr lang="cs-CZ" dirty="0" err="1"/>
              <a:t>broden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238761A-6DF5-E8B6-F87E-D44AE51B5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41060"/>
              </p:ext>
            </p:extLst>
          </p:nvPr>
        </p:nvGraphicFramePr>
        <p:xfrm>
          <a:off x="1128388" y="4001294"/>
          <a:ext cx="8353945" cy="76427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0789">
                  <a:extLst>
                    <a:ext uri="{9D8B030D-6E8A-4147-A177-3AD203B41FA5}">
                      <a16:colId xmlns:a16="http://schemas.microsoft.com/office/drawing/2014/main" val="1406407195"/>
                    </a:ext>
                  </a:extLst>
                </a:gridCol>
                <a:gridCol w="1670789">
                  <a:extLst>
                    <a:ext uri="{9D8B030D-6E8A-4147-A177-3AD203B41FA5}">
                      <a16:colId xmlns:a16="http://schemas.microsoft.com/office/drawing/2014/main" val="1579535904"/>
                    </a:ext>
                  </a:extLst>
                </a:gridCol>
                <a:gridCol w="1670789">
                  <a:extLst>
                    <a:ext uri="{9D8B030D-6E8A-4147-A177-3AD203B41FA5}">
                      <a16:colId xmlns:a16="http://schemas.microsoft.com/office/drawing/2014/main" val="3160889248"/>
                    </a:ext>
                  </a:extLst>
                </a:gridCol>
                <a:gridCol w="1670789">
                  <a:extLst>
                    <a:ext uri="{9D8B030D-6E8A-4147-A177-3AD203B41FA5}">
                      <a16:colId xmlns:a16="http://schemas.microsoft.com/office/drawing/2014/main" val="1292900022"/>
                    </a:ext>
                  </a:extLst>
                </a:gridCol>
                <a:gridCol w="1670789">
                  <a:extLst>
                    <a:ext uri="{9D8B030D-6E8A-4147-A177-3AD203B41FA5}">
                      <a16:colId xmlns:a16="http://schemas.microsoft.com/office/drawing/2014/main" val="3226209770"/>
                    </a:ext>
                  </a:extLst>
                </a:gridCol>
              </a:tblGrid>
              <a:tr h="382138">
                <a:tc>
                  <a:txBody>
                    <a:bodyPr/>
                    <a:lstStyle/>
                    <a:p>
                      <a:r>
                        <a:rPr lang="cs-CZ" b="0" dirty="0" err="1"/>
                        <a:t>een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err="1"/>
                        <a:t>geen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err="1"/>
                        <a:t>welk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err="1"/>
                        <a:t>elk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err="1"/>
                        <a:t>ieder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651492"/>
                  </a:ext>
                </a:extLst>
              </a:tr>
              <a:tr h="382138">
                <a:tc>
                  <a:txBody>
                    <a:bodyPr/>
                    <a:lstStyle/>
                    <a:p>
                      <a:r>
                        <a:rPr lang="cs-CZ" dirty="0" err="1"/>
                        <a:t>zo'n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zulk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wat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veel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weinig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960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3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B430B-494C-654E-9CB8-9641B8D7D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Uitgang –e krijgen nooit: Stoffelijke BNM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A08C53-6077-80B7-CA32-3A95E294E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die op –en eindigen</a:t>
            </a:r>
          </a:p>
          <a:p>
            <a:pPr marL="0" indent="0">
              <a:buNone/>
            </a:pPr>
            <a:r>
              <a:rPr lang="cs-CZ"/>
              <a:t>	het goud</a:t>
            </a:r>
            <a:r>
              <a:rPr lang="cs-CZ" b="1"/>
              <a:t>en</a:t>
            </a:r>
            <a:r>
              <a:rPr lang="cs-CZ"/>
              <a:t> horloge	de woll</a:t>
            </a:r>
            <a:r>
              <a:rPr lang="cs-CZ" b="1"/>
              <a:t>en</a:t>
            </a:r>
            <a:r>
              <a:rPr lang="cs-CZ"/>
              <a:t> jas	de hout</a:t>
            </a:r>
            <a:r>
              <a:rPr lang="cs-CZ" b="1"/>
              <a:t>en</a:t>
            </a:r>
            <a:r>
              <a:rPr lang="cs-CZ"/>
              <a:t> deur</a:t>
            </a:r>
          </a:p>
          <a:p>
            <a:pPr marL="0" indent="0">
              <a:buNone/>
            </a:pPr>
            <a:r>
              <a:rPr lang="cs-CZ"/>
              <a:t>	</a:t>
            </a:r>
          </a:p>
          <a:p>
            <a:r>
              <a:rPr lang="cs-CZ"/>
              <a:t>Vreemde woorden die op –en niet eindigen</a:t>
            </a:r>
          </a:p>
          <a:p>
            <a:endParaRPr lang="cs-CZ"/>
          </a:p>
          <a:p>
            <a:pPr marL="0" indent="0">
              <a:buNone/>
            </a:pPr>
            <a:r>
              <a:rPr lang="cs-CZ"/>
              <a:t>	de plastic fles (in Vlaanderen ook plastieken)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/>
              <a:t>	de nylon kousen			de aluminium pan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53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129651-46D3-A08C-53F5-8ED1FE84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Uitgang –e krijgen nooit: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03A97E-6981-BF1B-5002-D41EE7DE6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901"/>
            <a:ext cx="10515600" cy="4662062"/>
          </a:xfrm>
        </p:spPr>
        <p:txBody>
          <a:bodyPr>
            <a:normAutofit/>
          </a:bodyPr>
          <a:lstStyle/>
          <a:p>
            <a:r>
              <a:rPr lang="cs-CZ" dirty="0" err="1"/>
              <a:t>Onregelmatige</a:t>
            </a:r>
            <a:r>
              <a:rPr lang="cs-CZ" dirty="0"/>
              <a:t> </a:t>
            </a:r>
            <a:r>
              <a:rPr lang="cs-CZ" dirty="0" err="1"/>
              <a:t>voltooide</a:t>
            </a:r>
            <a:r>
              <a:rPr lang="cs-CZ" dirty="0"/>
              <a:t> </a:t>
            </a:r>
            <a:r>
              <a:rPr lang="cs-CZ" dirty="0" err="1"/>
              <a:t>deelwoorden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op –en </a:t>
            </a:r>
            <a:r>
              <a:rPr lang="cs-CZ" dirty="0" err="1"/>
              <a:t>eindigen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De </a:t>
            </a:r>
            <a:r>
              <a:rPr lang="cs-CZ" dirty="0" err="1"/>
              <a:t>gebakk</a:t>
            </a:r>
            <a:r>
              <a:rPr lang="cs-CZ" b="1" dirty="0" err="1"/>
              <a:t>en</a:t>
            </a:r>
            <a:r>
              <a:rPr lang="cs-CZ" dirty="0"/>
              <a:t> </a:t>
            </a:r>
            <a:r>
              <a:rPr lang="cs-CZ" dirty="0" err="1"/>
              <a:t>taart</a:t>
            </a:r>
            <a:r>
              <a:rPr lang="cs-CZ" dirty="0"/>
              <a:t>		de </a:t>
            </a:r>
            <a:r>
              <a:rPr lang="cs-CZ" dirty="0" err="1"/>
              <a:t>gelez</a:t>
            </a:r>
            <a:r>
              <a:rPr lang="cs-CZ" b="1" dirty="0" err="1"/>
              <a:t>en</a:t>
            </a:r>
            <a:r>
              <a:rPr lang="cs-CZ" dirty="0"/>
              <a:t> </a:t>
            </a:r>
            <a:r>
              <a:rPr lang="cs-CZ" dirty="0" err="1"/>
              <a:t>boeken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Let op! </a:t>
            </a:r>
          </a:p>
          <a:p>
            <a:pPr marL="0" indent="0">
              <a:buNone/>
            </a:pPr>
            <a:r>
              <a:rPr lang="cs-CZ" dirty="0" err="1"/>
              <a:t>Uitgang</a:t>
            </a:r>
            <a:r>
              <a:rPr lang="cs-CZ" dirty="0"/>
              <a:t> –e  </a:t>
            </a:r>
            <a:r>
              <a:rPr lang="cs-CZ" dirty="0" err="1"/>
              <a:t>krijgen</a:t>
            </a:r>
            <a:r>
              <a:rPr lang="cs-CZ" dirty="0"/>
              <a:t> </a:t>
            </a:r>
            <a:r>
              <a:rPr lang="cs-CZ" dirty="0" err="1"/>
              <a:t>overige</a:t>
            </a:r>
            <a:r>
              <a:rPr lang="cs-CZ" dirty="0"/>
              <a:t> </a:t>
            </a:r>
            <a:r>
              <a:rPr lang="cs-CZ" dirty="0" err="1"/>
              <a:t>voltooide</a:t>
            </a:r>
            <a:r>
              <a:rPr lang="cs-CZ" dirty="0"/>
              <a:t> </a:t>
            </a:r>
            <a:r>
              <a:rPr lang="cs-CZ" dirty="0" err="1"/>
              <a:t>deelwoorden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gedaan</a:t>
            </a:r>
            <a:r>
              <a:rPr lang="cs-CZ" dirty="0"/>
              <a:t> → de </a:t>
            </a:r>
            <a:r>
              <a:rPr lang="cs-CZ" dirty="0" err="1"/>
              <a:t>gedane</a:t>
            </a:r>
            <a:r>
              <a:rPr lang="cs-CZ" dirty="0"/>
              <a:t> </a:t>
            </a:r>
            <a:r>
              <a:rPr lang="cs-CZ" dirty="0" err="1"/>
              <a:t>taken</a:t>
            </a:r>
            <a:r>
              <a:rPr lang="cs-CZ" dirty="0"/>
              <a:t>	</a:t>
            </a:r>
            <a:r>
              <a:rPr lang="cs-CZ" dirty="0" err="1"/>
              <a:t>gemaakt</a:t>
            </a:r>
            <a:r>
              <a:rPr lang="cs-CZ" dirty="0"/>
              <a:t> → de </a:t>
            </a:r>
            <a:r>
              <a:rPr lang="cs-CZ" dirty="0" err="1"/>
              <a:t>gemaakte</a:t>
            </a:r>
            <a:r>
              <a:rPr lang="cs-CZ" dirty="0"/>
              <a:t> </a:t>
            </a:r>
            <a:r>
              <a:rPr lang="cs-CZ" dirty="0" err="1"/>
              <a:t>fout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Uitgang</a:t>
            </a:r>
            <a:r>
              <a:rPr lang="cs-CZ" dirty="0"/>
              <a:t> –e </a:t>
            </a:r>
            <a:r>
              <a:rPr lang="cs-CZ" dirty="0" err="1"/>
              <a:t>krijgen</a:t>
            </a:r>
            <a:r>
              <a:rPr lang="cs-CZ" dirty="0"/>
              <a:t> </a:t>
            </a:r>
            <a:r>
              <a:rPr lang="cs-CZ" dirty="0" err="1"/>
              <a:t>ook</a:t>
            </a:r>
            <a:r>
              <a:rPr lang="cs-CZ" dirty="0"/>
              <a:t> </a:t>
            </a:r>
            <a:r>
              <a:rPr lang="cs-CZ" dirty="0" err="1"/>
              <a:t>tegenwoordig</a:t>
            </a:r>
            <a:r>
              <a:rPr lang="cs-CZ" dirty="0"/>
              <a:t> </a:t>
            </a:r>
            <a:r>
              <a:rPr lang="cs-CZ" dirty="0" err="1"/>
              <a:t>deelwoord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rijdende</a:t>
            </a:r>
            <a:r>
              <a:rPr lang="cs-CZ" dirty="0"/>
              <a:t> </a:t>
            </a:r>
            <a:r>
              <a:rPr lang="cs-CZ" dirty="0" err="1"/>
              <a:t>trein</a:t>
            </a:r>
            <a:r>
              <a:rPr lang="cs-CZ" dirty="0"/>
              <a:t>		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veel</a:t>
            </a:r>
            <a:r>
              <a:rPr lang="cs-CZ" dirty="0"/>
              <a:t> </a:t>
            </a:r>
            <a:r>
              <a:rPr lang="cs-CZ" dirty="0" err="1"/>
              <a:t>voorkomende</a:t>
            </a:r>
            <a:r>
              <a:rPr lang="cs-CZ" dirty="0"/>
              <a:t> </a:t>
            </a:r>
            <a:r>
              <a:rPr lang="cs-CZ" dirty="0" err="1"/>
              <a:t>klacht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85198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59196-8813-BDAD-C02A-B20B90C72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Uitgang</a:t>
            </a:r>
            <a:r>
              <a:rPr lang="cs-CZ" dirty="0"/>
              <a:t> –e </a:t>
            </a:r>
            <a:r>
              <a:rPr lang="cs-CZ" dirty="0" err="1"/>
              <a:t>krijgen</a:t>
            </a:r>
            <a:r>
              <a:rPr lang="cs-CZ" dirty="0"/>
              <a:t> </a:t>
            </a:r>
            <a:r>
              <a:rPr lang="cs-CZ" dirty="0" err="1"/>
              <a:t>nooit</a:t>
            </a:r>
            <a:r>
              <a:rPr lang="cs-CZ" dirty="0"/>
              <a:t>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2F7828-3005-BFBC-3887-F7B5F2597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Bijvoeglijke</a:t>
            </a:r>
            <a:r>
              <a:rPr lang="cs-CZ" dirty="0"/>
              <a:t> </a:t>
            </a:r>
            <a:r>
              <a:rPr lang="cs-CZ" dirty="0" err="1"/>
              <a:t>naamwoorden</a:t>
            </a:r>
            <a:r>
              <a:rPr lang="cs-CZ" dirty="0"/>
              <a:t> dat op –en </a:t>
            </a:r>
            <a:r>
              <a:rPr lang="cs-CZ" dirty="0" err="1"/>
              <a:t>eindigt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Bijv</a:t>
            </a:r>
            <a:r>
              <a:rPr lang="cs-CZ" dirty="0"/>
              <a:t>.:	de open </a:t>
            </a:r>
            <a:r>
              <a:rPr lang="cs-CZ" dirty="0" err="1"/>
              <a:t>deur</a:t>
            </a:r>
            <a:r>
              <a:rPr lang="cs-CZ" dirty="0"/>
              <a:t>	</a:t>
            </a:r>
            <a:r>
              <a:rPr lang="cs-CZ" dirty="0" err="1"/>
              <a:t>mijn</a:t>
            </a:r>
            <a:r>
              <a:rPr lang="cs-CZ" dirty="0"/>
              <a:t> </a:t>
            </a:r>
            <a:r>
              <a:rPr lang="cs-CZ" dirty="0" err="1"/>
              <a:t>eigen</a:t>
            </a:r>
            <a:r>
              <a:rPr lang="cs-CZ" dirty="0"/>
              <a:t> kamer	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dronken</a:t>
            </a:r>
            <a:r>
              <a:rPr lang="cs-CZ" dirty="0"/>
              <a:t> man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ontevreden</a:t>
            </a:r>
            <a:r>
              <a:rPr lang="cs-CZ" dirty="0"/>
              <a:t> </a:t>
            </a:r>
            <a:r>
              <a:rPr lang="cs-CZ" dirty="0" err="1"/>
              <a:t>kind</a:t>
            </a:r>
            <a:r>
              <a:rPr lang="cs-CZ" dirty="0"/>
              <a:t>			de </a:t>
            </a:r>
            <a:r>
              <a:rPr lang="cs-CZ" dirty="0" err="1"/>
              <a:t>verlegen</a:t>
            </a:r>
            <a:r>
              <a:rPr lang="cs-CZ" dirty="0"/>
              <a:t> </a:t>
            </a:r>
            <a:r>
              <a:rPr lang="cs-CZ" dirty="0" err="1"/>
              <a:t>jongen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8B9EDF5-86B2-A2D5-9CE6-A6140E913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035469"/>
              </p:ext>
            </p:extLst>
          </p:nvPr>
        </p:nvGraphicFramePr>
        <p:xfrm>
          <a:off x="1103952" y="2658673"/>
          <a:ext cx="8128000" cy="7416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011596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8716312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5504015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6825033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351681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err="1"/>
                        <a:t>Eigen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err="1"/>
                        <a:t>Even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/>
                        <a:t>Oneven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/>
                        <a:t>Dronken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783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Volwassen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Verlegen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Verkouden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Tevreden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ontevreden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631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333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C2F82-01E2-32E1-29ED-D68845CE8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Uitgang</a:t>
            </a:r>
            <a:r>
              <a:rPr lang="cs-CZ" dirty="0"/>
              <a:t> –e </a:t>
            </a:r>
            <a:r>
              <a:rPr lang="cs-CZ" dirty="0" err="1"/>
              <a:t>krijgen</a:t>
            </a:r>
            <a:r>
              <a:rPr lang="cs-CZ" dirty="0"/>
              <a:t> </a:t>
            </a:r>
            <a:r>
              <a:rPr lang="cs-CZ" dirty="0" err="1"/>
              <a:t>nooit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EBD7C1-93A4-39D9-AA83-16B99FD43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BNM </a:t>
            </a:r>
            <a:r>
              <a:rPr lang="cs-CZ" dirty="0" err="1"/>
              <a:t>die</a:t>
            </a:r>
            <a:r>
              <a:rPr lang="cs-CZ" dirty="0"/>
              <a:t> op </a:t>
            </a:r>
            <a:r>
              <a:rPr lang="cs-CZ" dirty="0" err="1"/>
              <a:t>een</a:t>
            </a:r>
            <a:r>
              <a:rPr lang="cs-CZ" dirty="0"/>
              <a:t> -</a:t>
            </a:r>
            <a:r>
              <a:rPr lang="cs-CZ" b="1" dirty="0"/>
              <a:t>a</a:t>
            </a:r>
            <a:r>
              <a:rPr lang="cs-CZ" dirty="0"/>
              <a:t>, -</a:t>
            </a:r>
            <a:r>
              <a:rPr lang="cs-CZ" b="1" dirty="0"/>
              <a:t>o</a:t>
            </a:r>
            <a:r>
              <a:rPr lang="cs-CZ" dirty="0"/>
              <a:t>, -</a:t>
            </a:r>
            <a:r>
              <a:rPr lang="cs-CZ" b="1" dirty="0"/>
              <a:t>y</a:t>
            </a:r>
            <a:r>
              <a:rPr lang="cs-CZ" dirty="0"/>
              <a:t>, -</a:t>
            </a:r>
            <a:r>
              <a:rPr lang="cs-CZ" b="1" dirty="0"/>
              <a:t>e</a:t>
            </a:r>
            <a:r>
              <a:rPr lang="cs-CZ" dirty="0"/>
              <a:t> </a:t>
            </a:r>
            <a:r>
              <a:rPr lang="cs-CZ" dirty="0" err="1"/>
              <a:t>eindigen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een</a:t>
            </a:r>
            <a:r>
              <a:rPr lang="cs-CZ" dirty="0"/>
              <a:t> prima </a:t>
            </a:r>
            <a:r>
              <a:rPr lang="cs-CZ" dirty="0" err="1"/>
              <a:t>fiets</a:t>
            </a:r>
            <a:r>
              <a:rPr lang="cs-CZ" dirty="0"/>
              <a:t>	</a:t>
            </a:r>
            <a:r>
              <a:rPr lang="cs-CZ" dirty="0" err="1"/>
              <a:t>een</a:t>
            </a:r>
            <a:r>
              <a:rPr lang="cs-CZ" dirty="0"/>
              <a:t> trendy </a:t>
            </a:r>
            <a:r>
              <a:rPr lang="cs-CZ" dirty="0" err="1"/>
              <a:t>buurt</a:t>
            </a:r>
            <a:r>
              <a:rPr lang="cs-CZ" dirty="0"/>
              <a:t>	blanco </a:t>
            </a:r>
            <a:r>
              <a:rPr lang="cs-CZ" dirty="0" err="1"/>
              <a:t>papieren</a:t>
            </a:r>
            <a:r>
              <a:rPr lang="cs-CZ" dirty="0"/>
              <a:t> </a:t>
            </a:r>
            <a:r>
              <a:rPr lang="cs-CZ" sz="2000" dirty="0"/>
              <a:t>(prázdné)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dirty="0"/>
              <a:t>U výrazů </a:t>
            </a:r>
            <a:r>
              <a:rPr lang="cs-CZ" dirty="0" err="1"/>
              <a:t>rechter</a:t>
            </a:r>
            <a:r>
              <a:rPr lang="cs-CZ" dirty="0"/>
              <a:t>, linker, gratis	 → 	gratis </a:t>
            </a:r>
            <a:r>
              <a:rPr lang="cs-CZ" dirty="0" err="1"/>
              <a:t>toegang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BNM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met 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rangtelwoord</a:t>
            </a:r>
            <a:r>
              <a:rPr lang="cs-CZ" dirty="0"/>
              <a:t> </a:t>
            </a:r>
            <a:r>
              <a:rPr lang="cs-CZ" dirty="0" err="1"/>
              <a:t>beginnen</a:t>
            </a:r>
            <a:r>
              <a:rPr lang="cs-CZ" dirty="0"/>
              <a:t> (řadová číslovka)</a:t>
            </a:r>
          </a:p>
          <a:p>
            <a:pPr marL="0" indent="0">
              <a:buNone/>
            </a:pPr>
            <a:r>
              <a:rPr lang="cs-CZ" dirty="0"/>
              <a:t>de </a:t>
            </a:r>
            <a:r>
              <a:rPr lang="cs-CZ" dirty="0" err="1"/>
              <a:t>eerstejaars</a:t>
            </a:r>
            <a:r>
              <a:rPr lang="cs-CZ" dirty="0"/>
              <a:t> student	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derderangs</a:t>
            </a:r>
            <a:r>
              <a:rPr lang="cs-CZ" dirty="0"/>
              <a:t> </a:t>
            </a:r>
            <a:r>
              <a:rPr lang="cs-CZ" dirty="0" err="1"/>
              <a:t>artiest</a:t>
            </a:r>
            <a:r>
              <a:rPr lang="cs-CZ" dirty="0"/>
              <a:t> (umělec 3. kategorie)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73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5E0FC-3E05-66A4-F2CA-922D099F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Uitgang</a:t>
            </a:r>
            <a:r>
              <a:rPr lang="cs-CZ" dirty="0"/>
              <a:t> –e </a:t>
            </a:r>
            <a:r>
              <a:rPr lang="cs-CZ" dirty="0" err="1"/>
              <a:t>krijgen</a:t>
            </a:r>
            <a:r>
              <a:rPr lang="cs-CZ" dirty="0"/>
              <a:t> </a:t>
            </a:r>
            <a:r>
              <a:rPr lang="cs-CZ" dirty="0" err="1"/>
              <a:t>nooit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01E640-9FE1-3856-D435-4837CBA8F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kwaliteit</a:t>
            </a:r>
            <a:r>
              <a:rPr lang="cs-CZ" dirty="0"/>
              <a:t> van 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persoon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Hij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groot</a:t>
            </a:r>
            <a:r>
              <a:rPr lang="cs-CZ" dirty="0"/>
              <a:t> man	X	</a:t>
            </a:r>
            <a:r>
              <a:rPr lang="cs-CZ" dirty="0" err="1"/>
              <a:t>Hij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grote</a:t>
            </a:r>
            <a:r>
              <a:rPr lang="cs-CZ" dirty="0"/>
              <a:t> man</a:t>
            </a:r>
          </a:p>
          <a:p>
            <a:pPr marL="0" indent="0">
              <a:buNone/>
            </a:pPr>
            <a:r>
              <a:rPr lang="cs-CZ" dirty="0"/>
              <a:t>	(</a:t>
            </a:r>
            <a:r>
              <a:rPr lang="cs-CZ" dirty="0" err="1"/>
              <a:t>beroemd</a:t>
            </a:r>
            <a:r>
              <a:rPr lang="cs-CZ" dirty="0"/>
              <a:t>, </a:t>
            </a:r>
            <a:r>
              <a:rPr lang="cs-CZ" dirty="0" err="1"/>
              <a:t>belangrijk</a:t>
            </a:r>
            <a:r>
              <a:rPr lang="cs-CZ" dirty="0"/>
              <a:t>)		(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lange</a:t>
            </a:r>
            <a:r>
              <a:rPr lang="cs-CZ" dirty="0"/>
              <a:t>, </a:t>
            </a:r>
            <a:r>
              <a:rPr lang="cs-CZ" dirty="0" err="1"/>
              <a:t>sterke</a:t>
            </a:r>
            <a:r>
              <a:rPr lang="cs-CZ" dirty="0"/>
              <a:t> man)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Let op! </a:t>
            </a:r>
            <a:r>
              <a:rPr lang="cs-CZ" dirty="0"/>
              <a:t>In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meervoud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uitgang</a:t>
            </a:r>
            <a:r>
              <a:rPr lang="cs-CZ" dirty="0"/>
              <a:t> –e</a:t>
            </a:r>
          </a:p>
          <a:p>
            <a:pPr marL="0" indent="0">
              <a:buNone/>
            </a:pPr>
            <a:r>
              <a:rPr lang="cs-CZ" dirty="0"/>
              <a:t>Caesar en Napoleon </a:t>
            </a:r>
            <a:r>
              <a:rPr lang="cs-CZ" dirty="0" err="1"/>
              <a:t>waren</a:t>
            </a:r>
            <a:r>
              <a:rPr lang="cs-CZ" dirty="0"/>
              <a:t> </a:t>
            </a:r>
            <a:r>
              <a:rPr lang="cs-CZ" dirty="0" err="1"/>
              <a:t>grot</a:t>
            </a:r>
            <a:r>
              <a:rPr lang="cs-CZ" b="1" dirty="0" err="1"/>
              <a:t>e</a:t>
            </a:r>
            <a:r>
              <a:rPr lang="cs-CZ" b="1" dirty="0"/>
              <a:t> </a:t>
            </a:r>
            <a:r>
              <a:rPr lang="cs-CZ" dirty="0" err="1"/>
              <a:t>mannen</a:t>
            </a:r>
            <a:r>
              <a:rPr lang="cs-CZ" dirty="0"/>
              <a:t> in de </a:t>
            </a:r>
            <a:r>
              <a:rPr lang="cs-CZ" dirty="0" err="1"/>
              <a:t>geschiedenis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36260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392</TotalTime>
  <Words>719</Words>
  <Application>Microsoft Office PowerPoint</Application>
  <PresentationFormat>Širokoúhlá obrazovka</PresentationFormat>
  <Paragraphs>136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Google Sans</vt:lpstr>
      <vt:lpstr>Motiv Office</vt:lpstr>
      <vt:lpstr>Attributief gebruik van het bijvoeglijke naamwoorden</vt:lpstr>
      <vt:lpstr>gebruiken van het bijvoeglijke naamwoorden</vt:lpstr>
      <vt:lpstr>Regels van gebruik</vt:lpstr>
      <vt:lpstr>Geen –e</vt:lpstr>
      <vt:lpstr>Uitgang –e krijgen nooit: Stoffelijke BNM</vt:lpstr>
      <vt:lpstr>Uitgang –e krijgen nooit:</vt:lpstr>
      <vt:lpstr>Uitgang –e krijgen nooit: </vt:lpstr>
      <vt:lpstr>Uitgang –e krijgen nooit:</vt:lpstr>
      <vt:lpstr>Uitgang –e krijgen nooit:</vt:lpstr>
      <vt:lpstr>Uitgang –e krijgen nooit:  Voorkomende combinaties</vt:lpstr>
      <vt:lpstr>Uitgang –e krijgen nooit:</vt:lpstr>
      <vt:lpstr>Prezentace aplikace PowerPoint</vt:lpstr>
      <vt:lpstr>Prezentace aplikace PowerPoint</vt:lpstr>
      <vt:lpstr>Zdroje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Attributief gebruik van het bijvoeglijke naamwoorden</dc:title>
  <dc:creator>Michaela Vyskočilová</dc:creator>
  <cp:lastModifiedBy>Thomas !</cp:lastModifiedBy>
  <cp:revision>13</cp:revision>
  <dcterms:created xsi:type="dcterms:W3CDTF">2023-11-27T14:07:16Z</dcterms:created>
  <dcterms:modified xsi:type="dcterms:W3CDTF">2023-11-28T20:34:24Z</dcterms:modified>
</cp:coreProperties>
</file>