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handoutMasterIdLst>
    <p:handoutMasterId r:id="rId8"/>
  </p:handoutMasterIdLst>
  <p:sldIdLst>
    <p:sldId id="256" r:id="rId2"/>
    <p:sldId id="259" r:id="rId3"/>
    <p:sldId id="261" r:id="rId4"/>
    <p:sldId id="262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916" autoAdjust="0"/>
  </p:normalViewPr>
  <p:slideViewPr>
    <p:cSldViewPr>
      <p:cViewPr varScale="1">
        <p:scale>
          <a:sx n="100" d="100"/>
          <a:sy n="100" d="100"/>
        </p:scale>
        <p:origin x="1836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customXml" Target="../customXml/item3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openxmlformats.org/officeDocument/2006/relationships/customXml" Target="../customXml/item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204830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08.12.2021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90674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 hasCustomPrompt="1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 hasCustomPrompt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 baseline="0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 smtClean="0"/>
              <a:t>Lezení prvolezce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107504" y="44624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r>
              <a:rPr lang="cs-CZ" dirty="0" smtClean="0"/>
              <a:t>2. ročník Bc. ZSTP II</a:t>
            </a:r>
            <a:endParaRPr lang="en-US" dirty="0" smtClean="0"/>
          </a:p>
          <a:p>
            <a:endParaRPr lang="cs-CZ" dirty="0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67544" y="5949280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 smtClean="0"/>
              <a:t>mjr. Karel SÝKORA</a:t>
            </a:r>
            <a:endParaRPr lang="cs-CZ" sz="2400" dirty="0"/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188639"/>
            <a:ext cx="1001984" cy="13455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 hasCustomPrompt="1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 smtClean="0"/>
              <a:t>Vojenské lezení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340768"/>
            <a:ext cx="8686800" cy="5517232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 baseline="0">
                <a:solidFill>
                  <a:schemeClr val="tx1"/>
                </a:solidFill>
                <a:latin typeface="Calibri" pitchFamily="34" charset="0"/>
              </a:defRPr>
            </a:lvl1pPr>
            <a:lvl2pPr marL="457200" indent="0">
              <a:spcBef>
                <a:spcPts val="600"/>
              </a:spcBef>
              <a:buClrTx/>
              <a:buFont typeface="Wingdings" pitchFamily="2" charset="2"/>
              <a:buNone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 smtClean="0"/>
              <a:t>Cíl: seznámit a procvičit základní techniky lezení prvolezce </a:t>
            </a:r>
          </a:p>
          <a:p>
            <a:pPr lvl="0" eaLnBrk="1" latinLnBrk="0" hangingPunct="1"/>
            <a:endParaRPr lang="cs-CZ" dirty="0" smtClean="0"/>
          </a:p>
          <a:p>
            <a:pPr lvl="0" eaLnBrk="1" latinLnBrk="0" hangingPunct="1"/>
            <a:r>
              <a:rPr lang="cs-CZ" dirty="0" smtClean="0"/>
              <a:t>Průběh: 	- navazování</a:t>
            </a:r>
          </a:p>
          <a:p>
            <a:pPr lvl="0" eaLnBrk="1" latinLnBrk="0" hangingPunct="1"/>
            <a:r>
              <a:rPr lang="cs-CZ" dirty="0" smtClean="0"/>
              <a:t>			- povelová technika</a:t>
            </a:r>
          </a:p>
          <a:p>
            <a:pPr lvl="0" eaLnBrk="1" latinLnBrk="0" hangingPunct="1"/>
            <a:r>
              <a:rPr lang="cs-CZ" dirty="0" smtClean="0"/>
              <a:t>			- </a:t>
            </a:r>
            <a:r>
              <a:rPr lang="cs-CZ" dirty="0" err="1" smtClean="0"/>
              <a:t>partnercheck</a:t>
            </a:r>
            <a:endParaRPr lang="cs-CZ" dirty="0" smtClean="0"/>
          </a:p>
          <a:p>
            <a:pPr lvl="0" eaLnBrk="1" latinLnBrk="0" hangingPunct="1"/>
            <a:r>
              <a:rPr lang="cs-CZ" dirty="0" smtClean="0"/>
              <a:t>			- lezení prvolezce</a:t>
            </a:r>
          </a:p>
          <a:p>
            <a:pPr lvl="0" eaLnBrk="1" latinLnBrk="0" hangingPunct="1"/>
            <a:r>
              <a:rPr lang="cs-CZ" dirty="0" smtClean="0"/>
              <a:t>			- zakládání postupového jištění</a:t>
            </a:r>
          </a:p>
          <a:p>
            <a:pPr lvl="0" eaLnBrk="1" latinLnBrk="0" hangingPunct="1"/>
            <a:r>
              <a:rPr lang="cs-CZ" dirty="0" smtClean="0"/>
              <a:t>			- jištění a spouštění prvolezce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1" y="2204864"/>
            <a:ext cx="78867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Navazování: </a:t>
            </a:r>
            <a:r>
              <a:rPr lang="cs-CZ" dirty="0" smtClean="0"/>
              <a:t>procvičování a kontrola technik navazování prvolezce do kombinovaného úvazku (navázání přímo do lana, využití nešité ploché smyce k vytvoření kombinovaného úvazku)   </a:t>
            </a:r>
          </a:p>
          <a:p>
            <a:endParaRPr lang="cs-CZ" dirty="0" smtClean="0"/>
          </a:p>
          <a:p>
            <a:r>
              <a:rPr lang="cs-CZ" sz="2400" b="1" dirty="0" smtClean="0">
                <a:solidFill>
                  <a:srgbClr val="7030A0"/>
                </a:solidFill>
              </a:rPr>
              <a:t>Povelová technika: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povely – lezu, jistím, povol, dober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err="1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Partnercheck</a:t>
            </a:r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důraz na vzájemnou kontrolu (navázání, založení jištění)</a:t>
            </a: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Lezení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základní techniky, zakládání postupového jištění (správný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způsob vedení lana v postupovém jištění)</a:t>
            </a:r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endParaRPr lang="cs-CZ" sz="1800" kern="120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cs-CZ" sz="2400" b="1" kern="1200" dirty="0" smtClean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Jištění a spouštění prvolezce: </a:t>
            </a:r>
            <a:r>
              <a:rPr lang="cs-CZ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kontrola správného způsobu jištění, kontrolované spouštění prvolezce (použití</a:t>
            </a:r>
            <a:r>
              <a:rPr lang="cs-CZ" sz="18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vhodného prostředku, technika jištění a spouštění)</a:t>
            </a:r>
            <a:endParaRPr lang="cs-CZ" sz="18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6576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lastní rozlože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4" name="TextovéPole 3"/>
          <p:cNvSpPr txBox="1"/>
          <p:nvPr userDrawn="1"/>
        </p:nvSpPr>
        <p:spPr>
          <a:xfrm>
            <a:off x="628650" y="1916832"/>
            <a:ext cx="7886700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rgbClr val="7030A0"/>
                </a:solidFill>
              </a:rPr>
              <a:t>Literatura:</a:t>
            </a:r>
          </a:p>
          <a:p>
            <a:endParaRPr lang="cs-CZ" sz="2400" b="1" dirty="0" smtClean="0">
              <a:solidFill>
                <a:srgbClr val="7030A0"/>
              </a:solidFill>
            </a:endParaRPr>
          </a:p>
          <a:p>
            <a:r>
              <a:rPr lang="cs-CZ" dirty="0" smtClean="0"/>
              <a:t>MICHALIČKA</a:t>
            </a:r>
            <a:r>
              <a:rPr lang="cs-CZ" baseline="0" dirty="0" smtClean="0"/>
              <a:t> Vladimír a kol. Speciální tělesná příprava Vojenské lezení. Praha VO FTVS UK 2019.</a:t>
            </a:r>
          </a:p>
          <a:p>
            <a:endParaRPr lang="cs-CZ" baseline="0" dirty="0" smtClean="0"/>
          </a:p>
          <a:p>
            <a:r>
              <a:rPr lang="cs-CZ" baseline="0" dirty="0" smtClean="0"/>
              <a:t>FRANK Tomáš a kol. Horolezecká abeceda. Praha Epocha 2009.</a:t>
            </a:r>
          </a:p>
          <a:p>
            <a:endParaRPr lang="cs-CZ" baseline="0" dirty="0" smtClean="0"/>
          </a:p>
          <a:p>
            <a:r>
              <a:rPr lang="cs-CZ" baseline="0" dirty="0" err="1" smtClean="0"/>
              <a:t>Austrian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armed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forces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field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manual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Military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mountain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training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Vienna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Federal</a:t>
            </a:r>
            <a:r>
              <a:rPr lang="cs-CZ" baseline="0" dirty="0" smtClean="0"/>
              <a:t> ministry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defence</a:t>
            </a:r>
            <a:r>
              <a:rPr lang="cs-CZ" baseline="0" dirty="0" smtClean="0"/>
              <a:t> and sport 2014.</a:t>
            </a:r>
          </a:p>
          <a:p>
            <a:endParaRPr lang="cs-CZ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MICHALIČKA Vladimír a kol. (2008) </a:t>
            </a:r>
            <a:r>
              <a:rPr lang="cs-CZ" sz="180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Výukové DVD vojenské lezení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Praha: AWT s r.o./ X-</a:t>
            </a:r>
            <a:r>
              <a:rPr lang="cs-CZ" sz="18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treme</a:t>
            </a:r>
            <a:r>
              <a:rPr lang="cs-CZ" sz="18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video.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4277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1000" y="3356992"/>
            <a:ext cx="8458200" cy="1296144"/>
          </a:xfrm>
        </p:spPr>
        <p:txBody>
          <a:bodyPr/>
          <a:lstStyle/>
          <a:p>
            <a:r>
              <a:rPr lang="cs-CZ" dirty="0" smtClean="0"/>
              <a:t>Výstupy po laně s použitím technických pomůcek (lanových </a:t>
            </a:r>
            <a:r>
              <a:rPr lang="cs-CZ" dirty="0" err="1" smtClean="0"/>
              <a:t>svěr</a:t>
            </a:r>
            <a:r>
              <a:rPr lang="cs-CZ" dirty="0" smtClean="0"/>
              <a:t>)</a:t>
            </a:r>
            <a:endParaRPr lang="cs-CZ" dirty="0" smtClean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  <p:sp>
        <p:nvSpPr>
          <p:cNvPr id="4" name="Nadpis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9560" y="1203608"/>
            <a:ext cx="8928992" cy="5517232"/>
          </a:xfrm>
        </p:spPr>
        <p:txBody>
          <a:bodyPr/>
          <a:lstStyle/>
          <a:p>
            <a:pPr marL="0" indent="0"/>
            <a:r>
              <a:rPr lang="cs-CZ" b="1" dirty="0" smtClean="0"/>
              <a:t>Cíl: </a:t>
            </a:r>
            <a:endParaRPr lang="cs-CZ" b="1" dirty="0" smtClean="0"/>
          </a:p>
          <a:p>
            <a:pPr marL="0" indent="0"/>
            <a:r>
              <a:rPr lang="cs-CZ" dirty="0" smtClean="0"/>
              <a:t>seznámit </a:t>
            </a:r>
            <a:r>
              <a:rPr lang="cs-CZ" dirty="0"/>
              <a:t>a procvičit výstupy po laně pomocí </a:t>
            </a:r>
            <a:r>
              <a:rPr lang="cs-CZ" dirty="0" smtClean="0"/>
              <a:t>lanových </a:t>
            </a:r>
            <a:r>
              <a:rPr lang="cs-CZ" dirty="0" err="1" smtClean="0"/>
              <a:t>svěr</a:t>
            </a:r>
            <a:r>
              <a:rPr lang="cs-CZ" dirty="0"/>
              <a:t> </a:t>
            </a:r>
            <a:r>
              <a:rPr lang="cs-CZ" dirty="0" smtClean="0"/>
              <a:t>- </a:t>
            </a:r>
            <a:r>
              <a:rPr lang="cs-CZ" dirty="0" err="1" smtClean="0"/>
              <a:t>blokantů</a:t>
            </a:r>
            <a:r>
              <a:rPr lang="cs-CZ" dirty="0" smtClean="0"/>
              <a:t> (</a:t>
            </a:r>
            <a:r>
              <a:rPr lang="cs-CZ" dirty="0" err="1" smtClean="0"/>
              <a:t>jumary</a:t>
            </a:r>
            <a:r>
              <a:rPr lang="cs-CZ" dirty="0" smtClean="0"/>
              <a:t>, </a:t>
            </a:r>
            <a:r>
              <a:rPr lang="cs-CZ" dirty="0" err="1" smtClean="0"/>
              <a:t>gibbs</a:t>
            </a:r>
            <a:r>
              <a:rPr lang="cs-CZ" dirty="0" smtClean="0"/>
              <a:t>) </a:t>
            </a:r>
            <a:endParaRPr lang="cs-CZ" dirty="0"/>
          </a:p>
          <a:p>
            <a:pPr marL="0" indent="0"/>
            <a:endParaRPr lang="cs-CZ" dirty="0"/>
          </a:p>
          <a:p>
            <a:pPr marL="0" indent="0"/>
            <a:r>
              <a:rPr lang="cs-CZ" b="1" dirty="0" smtClean="0"/>
              <a:t>Průběh:	</a:t>
            </a:r>
          </a:p>
          <a:p>
            <a:pPr lvl="0">
              <a:buFontTx/>
              <a:buChar char="-"/>
            </a:pPr>
            <a:r>
              <a:rPr lang="cs-CZ" dirty="0" smtClean="0"/>
              <a:t>seznámení s druhy lanových </a:t>
            </a:r>
            <a:r>
              <a:rPr lang="cs-CZ" dirty="0" err="1" smtClean="0"/>
              <a:t>svěr</a:t>
            </a:r>
            <a:endParaRPr lang="cs-CZ" dirty="0" smtClean="0"/>
          </a:p>
          <a:p>
            <a:pPr lvl="0">
              <a:buFontTx/>
              <a:buChar char="-"/>
            </a:pPr>
            <a:r>
              <a:rPr lang="cs-CZ" dirty="0" smtClean="0"/>
              <a:t>nácvik používání lanových </a:t>
            </a:r>
            <a:r>
              <a:rPr lang="cs-CZ" dirty="0" err="1" smtClean="0"/>
              <a:t>svěr</a:t>
            </a:r>
            <a:endParaRPr lang="cs-CZ" dirty="0" smtClean="0"/>
          </a:p>
          <a:p>
            <a:pPr lvl="0">
              <a:buFontTx/>
              <a:buChar char="-"/>
            </a:pPr>
            <a:r>
              <a:rPr lang="cs-CZ" dirty="0" smtClean="0"/>
              <a:t>výstupy </a:t>
            </a:r>
            <a:r>
              <a:rPr lang="cs-CZ" dirty="0"/>
              <a:t>po laně pomocí </a:t>
            </a:r>
            <a:r>
              <a:rPr lang="cs-CZ" dirty="0" smtClean="0"/>
              <a:t>lanových </a:t>
            </a:r>
            <a:r>
              <a:rPr lang="cs-CZ" dirty="0" err="1" smtClean="0"/>
              <a:t>svěr</a:t>
            </a:r>
            <a:r>
              <a:rPr lang="cs-CZ" dirty="0" smtClean="0"/>
              <a:t> </a:t>
            </a:r>
          </a:p>
          <a:p>
            <a:pPr lvl="0">
              <a:buFontTx/>
              <a:buChar char="-"/>
            </a:pPr>
            <a:r>
              <a:rPr lang="cs-CZ" dirty="0" smtClean="0"/>
              <a:t>překonávání </a:t>
            </a:r>
            <a:r>
              <a:rPr lang="cs-CZ" dirty="0"/>
              <a:t>překážky (uzlu) </a:t>
            </a:r>
            <a:r>
              <a:rPr lang="cs-CZ" dirty="0" smtClean="0"/>
              <a:t>při výstupu </a:t>
            </a:r>
            <a:r>
              <a:rPr lang="cs-CZ" dirty="0"/>
              <a:t>po laně pomocí </a:t>
            </a:r>
            <a:r>
              <a:rPr lang="cs-CZ" dirty="0" smtClean="0"/>
              <a:t>lanových </a:t>
            </a:r>
            <a:r>
              <a:rPr lang="cs-CZ" dirty="0" err="1" smtClean="0"/>
              <a:t>svěr</a:t>
            </a: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457200" indent="-457200">
              <a:buFontTx/>
              <a:buChar char="-"/>
            </a:pPr>
            <a:endParaRPr lang="cs-CZ" dirty="0" smtClean="0"/>
          </a:p>
          <a:p>
            <a:pPr marL="0" indent="0"/>
            <a:r>
              <a:rPr lang="cs-CZ" dirty="0"/>
              <a:t>	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Vojenské lezení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73177" y="1167765"/>
            <a:ext cx="8686800" cy="5517232"/>
          </a:xfrm>
        </p:spPr>
        <p:txBody>
          <a:bodyPr/>
          <a:lstStyle/>
          <a:p>
            <a:r>
              <a:rPr lang="cs-CZ" sz="4000" b="1" dirty="0" smtClean="0">
                <a:solidFill>
                  <a:srgbClr val="7030A0"/>
                </a:solidFill>
              </a:rPr>
              <a:t>Lanové </a:t>
            </a:r>
            <a:r>
              <a:rPr lang="cs-CZ" sz="4000" b="1" dirty="0" err="1" smtClean="0">
                <a:solidFill>
                  <a:srgbClr val="7030A0"/>
                </a:solidFill>
              </a:rPr>
              <a:t>svěry</a:t>
            </a:r>
            <a:r>
              <a:rPr lang="cs-CZ" sz="4000" b="1" dirty="0" smtClean="0">
                <a:solidFill>
                  <a:srgbClr val="7030A0"/>
                </a:solidFill>
              </a:rPr>
              <a:t>: </a:t>
            </a:r>
            <a:r>
              <a:rPr lang="cs-CZ" dirty="0"/>
              <a:t>rozdělení </a:t>
            </a:r>
            <a:r>
              <a:rPr lang="cs-CZ" dirty="0" err="1"/>
              <a:t>blokantů</a:t>
            </a:r>
            <a:r>
              <a:rPr lang="cs-CZ" dirty="0"/>
              <a:t> na </a:t>
            </a:r>
            <a:r>
              <a:rPr lang="cs-CZ" dirty="0" err="1"/>
              <a:t>jumary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jumar</a:t>
            </a:r>
            <a:r>
              <a:rPr lang="cs-CZ" dirty="0" smtClean="0"/>
              <a:t>, </a:t>
            </a:r>
            <a:r>
              <a:rPr lang="cs-CZ" dirty="0" err="1" smtClean="0"/>
              <a:t>Tibloc</a:t>
            </a:r>
            <a:r>
              <a:rPr lang="cs-CZ" dirty="0" smtClean="0"/>
              <a:t>) a </a:t>
            </a:r>
            <a:r>
              <a:rPr lang="cs-CZ" dirty="0" err="1"/>
              <a:t>blokanty</a:t>
            </a:r>
            <a:r>
              <a:rPr lang="cs-CZ" dirty="0"/>
              <a:t> typu </a:t>
            </a:r>
            <a:r>
              <a:rPr lang="cs-CZ" dirty="0" err="1" smtClean="0"/>
              <a:t>gibbs</a:t>
            </a:r>
            <a:r>
              <a:rPr lang="cs-CZ" dirty="0" smtClean="0"/>
              <a:t> (</a:t>
            </a:r>
            <a:r>
              <a:rPr lang="cs-CZ" dirty="0" err="1" smtClean="0"/>
              <a:t>duck</a:t>
            </a:r>
            <a:r>
              <a:rPr lang="cs-CZ" dirty="0" smtClean="0"/>
              <a:t>, </a:t>
            </a:r>
            <a:r>
              <a:rPr lang="cs-CZ" dirty="0" err="1" smtClean="0"/>
              <a:t>shunt</a:t>
            </a:r>
            <a:r>
              <a:rPr lang="cs-CZ" dirty="0" smtClean="0"/>
              <a:t>)</a:t>
            </a:r>
            <a:endParaRPr lang="cs-CZ" dirty="0"/>
          </a:p>
          <a:p>
            <a:r>
              <a:rPr lang="cs-CZ" sz="4000" b="1" dirty="0" smtClean="0">
                <a:solidFill>
                  <a:srgbClr val="7030A0"/>
                </a:solidFill>
              </a:rPr>
              <a:t>Výstupy </a:t>
            </a:r>
            <a:r>
              <a:rPr lang="cs-CZ" sz="4000" b="1" dirty="0">
                <a:solidFill>
                  <a:srgbClr val="7030A0"/>
                </a:solidFill>
              </a:rPr>
              <a:t>po laně</a:t>
            </a:r>
            <a:r>
              <a:rPr lang="cs-CZ" sz="4000" b="1" dirty="0">
                <a:solidFill>
                  <a:srgbClr val="7030A0"/>
                </a:solidFill>
              </a:rPr>
              <a:t>: </a:t>
            </a:r>
            <a:r>
              <a:rPr lang="cs-CZ" dirty="0"/>
              <a:t>nácvik výstupů po laně pomocí </a:t>
            </a:r>
            <a:r>
              <a:rPr lang="cs-CZ" dirty="0" err="1" smtClean="0"/>
              <a:t>blokantů</a:t>
            </a:r>
            <a:r>
              <a:rPr lang="cs-CZ" dirty="0" smtClean="0"/>
              <a:t> (</a:t>
            </a:r>
            <a:r>
              <a:rPr lang="cs-CZ" dirty="0" err="1" smtClean="0"/>
              <a:t>jumarování</a:t>
            </a:r>
            <a:r>
              <a:rPr lang="cs-CZ" dirty="0" smtClean="0"/>
              <a:t>). </a:t>
            </a:r>
            <a:r>
              <a:rPr lang="cs-CZ" dirty="0"/>
              <a:t>Důraz klást na neustálé jištění min. na dvou </a:t>
            </a:r>
            <a:r>
              <a:rPr lang="cs-CZ" dirty="0" smtClean="0"/>
              <a:t>bodech</a:t>
            </a:r>
          </a:p>
          <a:p>
            <a:endParaRPr lang="cs-CZ" dirty="0"/>
          </a:p>
          <a:p>
            <a:r>
              <a:rPr lang="cs-CZ" sz="4000" b="1" dirty="0">
                <a:solidFill>
                  <a:srgbClr val="7030A0"/>
                </a:solidFill>
              </a:rPr>
              <a:t>Překonávání překážky (uzlu): </a:t>
            </a:r>
            <a:r>
              <a:rPr lang="cs-CZ" dirty="0" smtClean="0"/>
              <a:t>nácvik překonání uzlu při </a:t>
            </a:r>
            <a:r>
              <a:rPr lang="cs-CZ" dirty="0" err="1" smtClean="0"/>
              <a:t>jumarování</a:t>
            </a:r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4000" b="1" dirty="0">
                <a:solidFill>
                  <a:srgbClr val="7030A0"/>
                </a:solidFill>
              </a:rPr>
              <a:t>Literatura</a:t>
            </a:r>
            <a:r>
              <a:rPr lang="cs-CZ" sz="4000" b="1" dirty="0" smtClean="0">
                <a:solidFill>
                  <a:srgbClr val="7030A0"/>
                </a:solidFill>
              </a:rPr>
              <a:t>:</a:t>
            </a:r>
            <a:endParaRPr lang="cs-CZ" sz="4000" b="1" dirty="0">
              <a:solidFill>
                <a:srgbClr val="7030A0"/>
              </a:solidFill>
            </a:endParaRPr>
          </a:p>
          <a:p>
            <a:r>
              <a:rPr lang="cs-CZ" sz="2400" dirty="0"/>
              <a:t>MICHALIČKA Vladimír a kol. Speciální tělesná příprava Vojenské lezení. Praha VO FTVS UK 2019.</a:t>
            </a:r>
          </a:p>
          <a:p>
            <a:endParaRPr lang="cs-CZ" sz="2400" dirty="0"/>
          </a:p>
          <a:p>
            <a:r>
              <a:rPr lang="cs-CZ" sz="2400" dirty="0"/>
              <a:t>FRANK Tomáš a kol. Horolezecká abeceda. Praha Epocha 2009.</a:t>
            </a:r>
          </a:p>
          <a:p>
            <a:endParaRPr lang="cs-CZ" sz="2400" dirty="0"/>
          </a:p>
          <a:p>
            <a:r>
              <a:rPr lang="cs-CZ" sz="2400" dirty="0" err="1"/>
              <a:t>Austrian</a:t>
            </a:r>
            <a:r>
              <a:rPr lang="cs-CZ" sz="2400" dirty="0"/>
              <a:t> </a:t>
            </a:r>
            <a:r>
              <a:rPr lang="cs-CZ" sz="2400" dirty="0" err="1"/>
              <a:t>armed</a:t>
            </a:r>
            <a:r>
              <a:rPr lang="cs-CZ" sz="2400" dirty="0"/>
              <a:t> </a:t>
            </a:r>
            <a:r>
              <a:rPr lang="cs-CZ" sz="2400" dirty="0" err="1"/>
              <a:t>forces</a:t>
            </a:r>
            <a:r>
              <a:rPr lang="cs-CZ" sz="2400" dirty="0"/>
              <a:t> </a:t>
            </a:r>
            <a:r>
              <a:rPr lang="cs-CZ" sz="2400" dirty="0" err="1"/>
              <a:t>field</a:t>
            </a:r>
            <a:r>
              <a:rPr lang="cs-CZ" sz="2400" dirty="0"/>
              <a:t> </a:t>
            </a:r>
            <a:r>
              <a:rPr lang="cs-CZ" sz="2400" dirty="0" err="1"/>
              <a:t>manual</a:t>
            </a:r>
            <a:r>
              <a:rPr lang="cs-CZ" sz="2400" dirty="0"/>
              <a:t>. </a:t>
            </a:r>
            <a:r>
              <a:rPr lang="cs-CZ" sz="2400" dirty="0" err="1"/>
              <a:t>Military</a:t>
            </a:r>
            <a:r>
              <a:rPr lang="cs-CZ" sz="2400" dirty="0"/>
              <a:t> </a:t>
            </a:r>
            <a:r>
              <a:rPr lang="cs-CZ" sz="2400" dirty="0" err="1"/>
              <a:t>mountain</a:t>
            </a:r>
            <a:r>
              <a:rPr lang="cs-CZ" sz="2400" dirty="0"/>
              <a:t> </a:t>
            </a:r>
            <a:r>
              <a:rPr lang="cs-CZ" sz="2400" dirty="0" err="1"/>
              <a:t>training</a:t>
            </a:r>
            <a:r>
              <a:rPr lang="cs-CZ" sz="2400" dirty="0"/>
              <a:t>. </a:t>
            </a:r>
            <a:r>
              <a:rPr lang="cs-CZ" sz="2400" dirty="0" err="1"/>
              <a:t>Vienna</a:t>
            </a:r>
            <a:r>
              <a:rPr lang="cs-CZ" sz="2400" dirty="0"/>
              <a:t> </a:t>
            </a:r>
            <a:r>
              <a:rPr lang="cs-CZ" sz="2400" dirty="0" err="1"/>
              <a:t>Federal</a:t>
            </a:r>
            <a:r>
              <a:rPr lang="cs-CZ" sz="2400" dirty="0"/>
              <a:t> ministry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defence</a:t>
            </a:r>
            <a:r>
              <a:rPr lang="cs-CZ" sz="2400" dirty="0"/>
              <a:t> and sport 2014.</a:t>
            </a:r>
          </a:p>
          <a:p>
            <a:endParaRPr lang="cs-CZ" sz="2400" dirty="0"/>
          </a:p>
          <a:p>
            <a:pPr marL="0" lvl="0" indent="0">
              <a:spcBef>
                <a:spcPts val="0"/>
              </a:spcBef>
              <a:buSzTx/>
              <a:defRPr/>
            </a:pPr>
            <a:r>
              <a:rPr lang="cs-CZ" sz="2400" dirty="0"/>
              <a:t>MICHALIČKA Vladimír a kol.  Výukové DVD vojenské lezení. Praha: AWT s r.o./ X-</a:t>
            </a:r>
            <a:r>
              <a:rPr lang="cs-CZ" sz="2400" dirty="0" err="1"/>
              <a:t>treme</a:t>
            </a:r>
            <a:r>
              <a:rPr lang="cs-CZ" sz="2400" dirty="0"/>
              <a:t> video 2009.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510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2710681"/>
            <a:ext cx="8458200" cy="1222375"/>
          </a:xfrm>
        </p:spPr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5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08.12.2021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2" ma:contentTypeDescription="Vytvoří nový dokument" ma:contentTypeScope="" ma:versionID="d5714cb2bab0a7300ade93eab6a6fe82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2be02ca2053b24bb78226bd8cc2ad0db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F504101-8492-4D1A-950A-1C3D048BFD1B}"/>
</file>

<file path=customXml/itemProps2.xml><?xml version="1.0" encoding="utf-8"?>
<ds:datastoreItem xmlns:ds="http://schemas.openxmlformats.org/officeDocument/2006/customXml" ds:itemID="{19C5B739-F547-4111-B995-0B58F4256572}"/>
</file>

<file path=customXml/itemProps3.xml><?xml version="1.0" encoding="utf-8"?>
<ds:datastoreItem xmlns:ds="http://schemas.openxmlformats.org/officeDocument/2006/customXml" ds:itemID="{DB217B64-B106-40EB-9626-C892A5004115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273</TotalTime>
  <Words>157</Words>
  <Application>Microsoft Office PowerPoint</Application>
  <PresentationFormat>Předvádění na obrazovce (4:3)</PresentationFormat>
  <Paragraphs>37</Paragraphs>
  <Slides>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11" baseType="lpstr">
      <vt:lpstr>Calibri</vt:lpstr>
      <vt:lpstr>Franklin Gothic Book</vt:lpstr>
      <vt:lpstr>Franklin Gothic Medium</vt:lpstr>
      <vt:lpstr>Wingdings</vt:lpstr>
      <vt:lpstr>Wingdings 2</vt:lpstr>
      <vt:lpstr>Cesta</vt:lpstr>
      <vt:lpstr>Vojenské lezení</vt:lpstr>
      <vt:lpstr>Vojenské lezení</vt:lpstr>
      <vt:lpstr>Vojenské lezení</vt:lpstr>
      <vt:lpstr>Prezentace aplikace PowerPoint</vt:lpstr>
      <vt:lpstr>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Karel Sýkora</dc:creator>
  <cp:lastModifiedBy>Karel Sýkora</cp:lastModifiedBy>
  <cp:revision>77</cp:revision>
  <dcterms:modified xsi:type="dcterms:W3CDTF">2021-12-08T11:50:25Z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