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70" r:id="rId8"/>
    <p:sldId id="261" r:id="rId9"/>
    <p:sldId id="271" r:id="rId10"/>
    <p:sldId id="262" r:id="rId11"/>
    <p:sldId id="272" r:id="rId12"/>
    <p:sldId id="263" r:id="rId13"/>
    <p:sldId id="273" r:id="rId14"/>
    <p:sldId id="264" r:id="rId15"/>
    <p:sldId id="274" r:id="rId16"/>
    <p:sldId id="275" r:id="rId17"/>
    <p:sldId id="282" r:id="rId18"/>
    <p:sldId id="283" r:id="rId19"/>
    <p:sldId id="284" r:id="rId20"/>
    <p:sldId id="265" r:id="rId21"/>
    <p:sldId id="277" r:id="rId22"/>
    <p:sldId id="266" r:id="rId23"/>
    <p:sldId id="278" r:id="rId24"/>
    <p:sldId id="279" r:id="rId25"/>
    <p:sldId id="267" r:id="rId26"/>
    <p:sldId id="280" r:id="rId27"/>
    <p:sldId id="268" r:id="rId28"/>
    <p:sldId id="281" r:id="rId29"/>
    <p:sldId id="276" r:id="rId3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F21805-9791-44A8-9ACF-0CE788EF27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178DD11-B66F-4E09-BB9F-5D9737193F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01EA2B-9170-4C67-B314-9AF57E6AA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18ED8-F2D9-404E-A7C4-2EE366124700}" type="datetimeFigureOut">
              <a:rPr lang="cs-CZ" smtClean="0"/>
              <a:t>11. 11. 2022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8A5FD5-99F5-4957-AB5A-7637988C3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0A12F7-5CE6-4B28-B294-755C7A97B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5DBF7-865E-417B-8DFB-662DFE8B6D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276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46F39F-5A13-46A2-A75C-1B7A90701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738F16C-C483-4A33-9A20-5ADE33770B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EA0D38-7B0A-4703-A645-B02442F9D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18ED8-F2D9-404E-A7C4-2EE366124700}" type="datetimeFigureOut">
              <a:rPr lang="cs-CZ" smtClean="0"/>
              <a:t>11. 11. 2022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21BA4C5-D01B-4868-9B85-3BBE566E8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8AB623-B06B-4972-B4CB-41C1E9310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5DBF7-865E-417B-8DFB-662DFE8B6D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6560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2A8E5BE-A74A-46C1-BDEA-4CFC2EA260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F09332B-A2E5-456E-B7F1-2699288D55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533B49-9873-4C80-BA36-4D70DC566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18ED8-F2D9-404E-A7C4-2EE366124700}" type="datetimeFigureOut">
              <a:rPr lang="cs-CZ" smtClean="0"/>
              <a:t>11. 11. 2022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C38F2D-743D-4640-B0F7-EAB711DBB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28BB8C-B826-4D89-A972-E873D0F6E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5DBF7-865E-417B-8DFB-662DFE8B6D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801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0F664B-EB50-4674-A157-D8BB4C967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694E8E-B34E-40A3-AC07-BE52BEF6C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F3C492-C592-4C3F-B39E-415D6C86E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18ED8-F2D9-404E-A7C4-2EE366124700}" type="datetimeFigureOut">
              <a:rPr lang="cs-CZ" smtClean="0"/>
              <a:t>11. 11. 2022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7C45BEF-935B-4C16-A272-BBCEC0935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5FC4834-2894-410B-B04D-E37BD40C3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5DBF7-865E-417B-8DFB-662DFE8B6D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138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A1DCD2-EC4A-46E9-A2DC-11090D983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7A9610A-5603-4B20-92A5-B4F1E9D88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08EE46-7DAF-4EB4-A3F7-1B4182267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18ED8-F2D9-404E-A7C4-2EE366124700}" type="datetimeFigureOut">
              <a:rPr lang="cs-CZ" smtClean="0"/>
              <a:t>11. 11. 2022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1ADAC9-C747-4B12-AC37-B25F49199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F63371-64B0-444C-89F1-D412E5FAC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5DBF7-865E-417B-8DFB-662DFE8B6D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7868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C99BFE-0DC0-4122-85C2-C5628F6F4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E1C79-1524-4612-8BF5-1B767D8EF9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3FE5525-161B-47AD-B7C5-5EDF7D420D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95A1359-481D-4A12-BAE7-BB495DF88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18ED8-F2D9-404E-A7C4-2EE366124700}" type="datetimeFigureOut">
              <a:rPr lang="cs-CZ" smtClean="0"/>
              <a:t>11. 11. 2022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F60D894-BF05-4898-82B6-A99FCFCC6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A3FD2E2-AF34-42D6-B767-A4CDD7F36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5DBF7-865E-417B-8DFB-662DFE8B6D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4515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65828E-EE6B-4BFA-9C67-F30EE49E0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BD4A44-E372-4AD8-BC96-44CC65D227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D11AE11-62DA-4B69-BBC3-2E85900318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8CB09CC-853E-40AA-9185-F55AA4A2F6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5D0E83A-1791-4210-9D7E-E9DEB62E15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5AAD4C4-1623-4B2D-810A-24E10D3A2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18ED8-F2D9-404E-A7C4-2EE366124700}" type="datetimeFigureOut">
              <a:rPr lang="cs-CZ" smtClean="0"/>
              <a:t>11. 11. 2022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007804A-E03F-4EB6-9D1D-CC8159A62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BDA74DE-83EA-41D0-AD90-88259BA94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5DBF7-865E-417B-8DFB-662DFE8B6D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58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096E05-5544-41CE-AA57-0CDA89516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E47D517-D927-492D-8CAA-336B8AAE9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18ED8-F2D9-404E-A7C4-2EE366124700}" type="datetimeFigureOut">
              <a:rPr lang="cs-CZ" smtClean="0"/>
              <a:t>11. 11. 2022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121DC2B-5132-453F-B4F2-4668061F4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BDD0EDF-EC8D-4F46-A1A0-EB28AF580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5DBF7-865E-417B-8DFB-662DFE8B6D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1130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25858E3-8DCD-49D4-B507-B292088D1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18ED8-F2D9-404E-A7C4-2EE366124700}" type="datetimeFigureOut">
              <a:rPr lang="cs-CZ" smtClean="0"/>
              <a:t>11. 11. 2022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8CADF62-C393-45A7-818A-2E75C3446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58905BE-CA41-4347-B52F-7873538AA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5DBF7-865E-417B-8DFB-662DFE8B6D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4281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64C627-E63B-4308-8A99-723E08418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DBA963-8308-478F-811B-B1C21AE95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56F3F2D-FE71-477C-8792-800460E0FC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1F86430-C5E7-4FD3-9D61-D10F2F222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18ED8-F2D9-404E-A7C4-2EE366124700}" type="datetimeFigureOut">
              <a:rPr lang="cs-CZ" smtClean="0"/>
              <a:t>11. 11. 2022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1F608E0-9CFC-4469-9C6C-8B8311EF5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3B4314-2FA7-4454-BAFB-069D35FE5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5DBF7-865E-417B-8DFB-662DFE8B6D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8796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805909-1659-464A-BA33-524BFA922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83E9BBA-6CDA-4E94-9B39-5791274787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688971F-F5D5-43EE-8D44-714B32AE18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70B47BC-C294-4703-98EC-50D698E1B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18ED8-F2D9-404E-A7C4-2EE366124700}" type="datetimeFigureOut">
              <a:rPr lang="cs-CZ" smtClean="0"/>
              <a:t>11. 11. 2022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C9D8E27-DE0B-44CB-AD69-E38D52D07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7E1C435-B8D9-42F7-97F9-457259E61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5DBF7-865E-417B-8DFB-662DFE8B6D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89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4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EAFAE21-88E8-49EC-ACDB-A20AF8716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E7DB96D-EB3F-4339-9477-9AE16AFF4B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84FC529-4EE9-4B89-82F9-F592C75439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18ED8-F2D9-404E-A7C4-2EE366124700}" type="datetimeFigureOut">
              <a:rPr lang="cs-CZ" smtClean="0"/>
              <a:t>11. 11. 2022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78819BC-AECC-4E94-84F1-F59C44C878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919388-F6CC-4236-A18C-70995B108E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5DBF7-865E-417B-8DFB-662DFE8B6D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338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0D552B-A5BB-470D-9F0B-7501E89B43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Polynomy více neurčitých</a:t>
            </a:r>
            <a:br>
              <a:rPr lang="cs-CZ" dirty="0"/>
            </a:br>
            <a:r>
              <a:rPr lang="cs-CZ" dirty="0"/>
              <a:t>Základní pojmy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48109A5-9C29-428B-83FE-424182EFB3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Antonín Jančařík</a:t>
            </a:r>
          </a:p>
        </p:txBody>
      </p:sp>
    </p:spTree>
    <p:extLst>
      <p:ext uri="{BB962C8B-B14F-4D97-AF65-F5344CB8AC3E}">
        <p14:creationId xmlns:p14="http://schemas.microsoft.com/office/powerpoint/2010/main" val="3035114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AEF169-530D-467E-B158-AD842F669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 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9860D3-DE5D-474A-AB03-0E1CFCBB4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Polynom n neurčitých</a:t>
            </a:r>
          </a:p>
          <a:p>
            <a:r>
              <a:rPr lang="cs-CZ" dirty="0"/>
              <a:t>Člen polynomu a jeho stupeň</a:t>
            </a:r>
          </a:p>
          <a:p>
            <a:r>
              <a:rPr lang="cs-CZ" dirty="0"/>
              <a:t>Normální tvar</a:t>
            </a:r>
          </a:p>
          <a:p>
            <a:r>
              <a:rPr lang="cs-CZ" dirty="0">
                <a:solidFill>
                  <a:srgbClr val="FF0000"/>
                </a:solidFill>
              </a:rPr>
              <a:t>Stupeň polynomu</a:t>
            </a:r>
          </a:p>
          <a:p>
            <a:r>
              <a:rPr lang="cs-CZ" dirty="0"/>
              <a:t>Výška polynomu a jejich uspořádání</a:t>
            </a:r>
          </a:p>
          <a:p>
            <a:r>
              <a:rPr lang="cs-CZ" dirty="0"/>
              <a:t>Vedoucí člen polynomu</a:t>
            </a:r>
          </a:p>
        </p:txBody>
      </p:sp>
    </p:spTree>
    <p:extLst>
      <p:ext uri="{BB962C8B-B14F-4D97-AF65-F5344CB8AC3E}">
        <p14:creationId xmlns:p14="http://schemas.microsoft.com/office/powerpoint/2010/main" val="220179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2BCD77-594F-40A5-837C-F7CCB7435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Stupeň polynomu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D8F6D4-AFA9-4684-84E1-88C6AB0E27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Stupněm nenulového polynomu </a:t>
            </a:r>
            <a:br>
              <a:rPr lang="cs-CZ" dirty="0"/>
            </a:br>
            <a:r>
              <a:rPr lang="cs-CZ" dirty="0"/>
              <a:t>zapsaného v normálním tvaru </a:t>
            </a:r>
            <a:br>
              <a:rPr lang="cs-CZ" dirty="0"/>
            </a:br>
            <a:r>
              <a:rPr lang="cs-CZ" dirty="0"/>
              <a:t>nazýváme největší ze stupňů jeho členů.</a:t>
            </a:r>
          </a:p>
          <a:p>
            <a:r>
              <a:rPr lang="en-GB" dirty="0"/>
              <a:t>Nap</a:t>
            </a:r>
            <a:r>
              <a:rPr lang="cs-CZ" dirty="0"/>
              <a:t>ř. 3x</a:t>
            </a:r>
            <a:r>
              <a:rPr lang="cs-CZ" baseline="30000" dirty="0"/>
              <a:t>2</a:t>
            </a:r>
            <a:r>
              <a:rPr lang="cs-CZ" dirty="0"/>
              <a:t>y</a:t>
            </a:r>
            <a:r>
              <a:rPr lang="cs-CZ" baseline="30000" dirty="0"/>
              <a:t>3</a:t>
            </a:r>
            <a:r>
              <a:rPr lang="cs-CZ" dirty="0"/>
              <a:t>+4xz</a:t>
            </a:r>
            <a:r>
              <a:rPr lang="cs-CZ" baseline="30000" dirty="0"/>
              <a:t>2</a:t>
            </a:r>
            <a:r>
              <a:rPr lang="cs-CZ" dirty="0"/>
              <a:t>-6xyz</a:t>
            </a:r>
            <a:r>
              <a:rPr lang="cs-CZ" baseline="30000" dirty="0"/>
              <a:t>2</a:t>
            </a:r>
            <a:r>
              <a:rPr lang="cs-CZ" dirty="0"/>
              <a:t> má stupeň 5, protože</a:t>
            </a:r>
            <a:br>
              <a:rPr lang="cs-CZ" dirty="0"/>
            </a:br>
            <a:r>
              <a:rPr lang="cs-CZ" dirty="0"/>
              <a:t>člen 3x</a:t>
            </a:r>
            <a:r>
              <a:rPr lang="cs-CZ" baseline="30000" dirty="0"/>
              <a:t>2</a:t>
            </a:r>
            <a:r>
              <a:rPr lang="cs-CZ" dirty="0"/>
              <a:t>y</a:t>
            </a:r>
            <a:r>
              <a:rPr lang="cs-CZ" baseline="30000" dirty="0"/>
              <a:t>3</a:t>
            </a:r>
            <a:r>
              <a:rPr lang="cs-CZ" dirty="0"/>
              <a:t> má stupeň 5</a:t>
            </a:r>
            <a:br>
              <a:rPr lang="cs-CZ" dirty="0"/>
            </a:br>
            <a:r>
              <a:rPr lang="cs-CZ" dirty="0"/>
              <a:t>člen 4xz</a:t>
            </a:r>
            <a:r>
              <a:rPr lang="cs-CZ" baseline="30000" dirty="0"/>
              <a:t>2</a:t>
            </a:r>
            <a:r>
              <a:rPr lang="cs-CZ" dirty="0"/>
              <a:t> má stupeň 3 </a:t>
            </a:r>
            <a:br>
              <a:rPr lang="cs-CZ" dirty="0"/>
            </a:br>
            <a:r>
              <a:rPr lang="cs-CZ" dirty="0"/>
              <a:t>a člen -6xyz</a:t>
            </a:r>
            <a:r>
              <a:rPr lang="cs-CZ" baseline="30000" dirty="0"/>
              <a:t>2</a:t>
            </a:r>
            <a:r>
              <a:rPr lang="cs-CZ" dirty="0"/>
              <a:t> má stupeň 4.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0187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AEF169-530D-467E-B158-AD842F669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 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9860D3-DE5D-474A-AB03-0E1CFCBB4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Polynom n neurčitých</a:t>
            </a:r>
          </a:p>
          <a:p>
            <a:r>
              <a:rPr lang="cs-CZ" dirty="0"/>
              <a:t>Člen polynomu a jeho stupeň</a:t>
            </a:r>
          </a:p>
          <a:p>
            <a:r>
              <a:rPr lang="cs-CZ" dirty="0"/>
              <a:t>Normální tvar</a:t>
            </a:r>
          </a:p>
          <a:p>
            <a:r>
              <a:rPr lang="cs-CZ" dirty="0"/>
              <a:t>Stupeň polynomu</a:t>
            </a:r>
          </a:p>
          <a:p>
            <a:r>
              <a:rPr lang="cs-CZ" dirty="0">
                <a:solidFill>
                  <a:srgbClr val="FF0000"/>
                </a:solidFill>
              </a:rPr>
              <a:t>Výška polynomu a jejich uspořádání</a:t>
            </a:r>
          </a:p>
          <a:p>
            <a:r>
              <a:rPr lang="cs-CZ" dirty="0"/>
              <a:t>Vedoucí člen polynomu</a:t>
            </a:r>
          </a:p>
        </p:txBody>
      </p:sp>
    </p:spTree>
    <p:extLst>
      <p:ext uri="{BB962C8B-B14F-4D97-AF65-F5344CB8AC3E}">
        <p14:creationId xmlns:p14="http://schemas.microsoft.com/office/powerpoint/2010/main" val="4250494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912E88-FD73-46CF-9F76-74E924DBB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Výška polynomu a jejich uspořádání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B462EBAA-FF9E-4E15-BA0F-E9B2A1B42FF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Nechť                                           je člen polynomu </a:t>
                </a:r>
                <a:br>
                  <a:rPr lang="cs-CZ" dirty="0"/>
                </a:br>
                <a:r>
                  <a:rPr lang="cs-CZ" dirty="0"/>
                  <a:t>n neurčitých zapsaného v normálním tvaru.</a:t>
                </a:r>
              </a:p>
              <a:p>
                <a:r>
                  <a:rPr lang="cs-CZ" dirty="0"/>
                  <a:t>Výškou polynomu nazveme uspořádanou n-</a:t>
                </a:r>
                <a:r>
                  <a:rPr lang="cs-CZ" dirty="0" err="1"/>
                  <a:t>tici</a:t>
                </a:r>
                <a:br>
                  <a:rPr lang="cs-CZ" dirty="0"/>
                </a:b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dirty="0" smtClean="0"/>
                      <m:t>(</m:t>
                    </m:r>
                    <m:r>
                      <m:rPr>
                        <m:nor/>
                      </m:rPr>
                      <a:rPr lang="cs-CZ" dirty="0" smtClean="0"/>
                      <m:t>k</m:t>
                    </m:r>
                    <m:r>
                      <m:rPr>
                        <m:nor/>
                      </m:rPr>
                      <a:rPr lang="cs-CZ" baseline="-25000" dirty="0" smtClean="0"/>
                      <m:t>1</m:t>
                    </m:r>
                    <m:r>
                      <m:rPr>
                        <m:nor/>
                      </m:rPr>
                      <a:rPr lang="cs-CZ" dirty="0" smtClean="0"/>
                      <m:t>, </m:t>
                    </m:r>
                    <m:r>
                      <m:rPr>
                        <m:nor/>
                      </m:rPr>
                      <a:rPr lang="cs-CZ" dirty="0" smtClean="0"/>
                      <m:t>k</m:t>
                    </m:r>
                    <m:r>
                      <m:rPr>
                        <m:nor/>
                      </m:rPr>
                      <a:rPr lang="cs-CZ" baseline="-25000" dirty="0" smtClean="0"/>
                      <m:t>2</m:t>
                    </m:r>
                    <m:r>
                      <m:rPr>
                        <m:nor/>
                      </m:rPr>
                      <a:rPr lang="cs-CZ" dirty="0" smtClean="0"/>
                      <m:t>, …, </m:t>
                    </m:r>
                    <m:r>
                      <m:rPr>
                        <m:nor/>
                      </m:rPr>
                      <a:rPr lang="cs-CZ" dirty="0" smtClean="0"/>
                      <m:t>kn</m:t>
                    </m:r>
                    <m:r>
                      <m:rPr>
                        <m:nor/>
                      </m:rPr>
                      <a:rPr lang="cs-CZ" dirty="0" smtClean="0"/>
                      <m:t>)</m:t>
                    </m:r>
                  </m:oMath>
                </a14:m>
                <a:endParaRPr lang="cs-CZ" dirty="0"/>
              </a:p>
              <a:p>
                <a:r>
                  <a:rPr lang="cs-CZ" dirty="0"/>
                  <a:t>Výšky uspořádáváme lexikograficky.</a:t>
                </a:r>
              </a:p>
              <a:p>
                <a:r>
                  <a:rPr lang="cs-CZ" dirty="0"/>
                  <a:t>Např. (2,3,5)&lt;(2,4,0)</a:t>
                </a:r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B462EBAA-FF9E-4E15-BA0F-E9B2A1B42FF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>
            <a:extLst>
              <a:ext uri="{FF2B5EF4-FFF2-40B4-BE49-F238E27FC236}">
                <a16:creationId xmlns:a16="http://schemas.microsoft.com/office/drawing/2014/main" id="{5D8BCA3E-7EE4-49FB-B03C-E1E380AB75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4570" y="1646577"/>
            <a:ext cx="3120390" cy="68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633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AEF169-530D-467E-B158-AD842F669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 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9860D3-DE5D-474A-AB03-0E1CFCBB4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Polynom n neurčitých</a:t>
            </a:r>
          </a:p>
          <a:p>
            <a:r>
              <a:rPr lang="cs-CZ" dirty="0"/>
              <a:t>Člen polynomu a jeho stupeň</a:t>
            </a:r>
          </a:p>
          <a:p>
            <a:r>
              <a:rPr lang="cs-CZ" dirty="0"/>
              <a:t>Normální tvar</a:t>
            </a:r>
          </a:p>
          <a:p>
            <a:r>
              <a:rPr lang="cs-CZ" dirty="0"/>
              <a:t>Stupeň polynomu</a:t>
            </a:r>
          </a:p>
          <a:p>
            <a:r>
              <a:rPr lang="cs-CZ" dirty="0"/>
              <a:t>Výška polynomu a jejich uspořádání</a:t>
            </a:r>
          </a:p>
          <a:p>
            <a:r>
              <a:rPr lang="cs-CZ" dirty="0">
                <a:solidFill>
                  <a:srgbClr val="FF0000"/>
                </a:solidFill>
              </a:rPr>
              <a:t>Vedoucí člen polynomu</a:t>
            </a:r>
          </a:p>
        </p:txBody>
      </p:sp>
    </p:spTree>
    <p:extLst>
      <p:ext uri="{BB962C8B-B14F-4D97-AF65-F5344CB8AC3E}">
        <p14:creationId xmlns:p14="http://schemas.microsoft.com/office/powerpoint/2010/main" val="1249032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FC68D3-3145-457D-A075-1B33BB377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Vedoucí člen polynomu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E0E282-CB54-4EDE-BDA7-9A0E229A4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Vedoucím členem nazveme člen s největší výškou</a:t>
            </a:r>
          </a:p>
          <a:p>
            <a:r>
              <a:rPr lang="en-GB" dirty="0"/>
              <a:t>Nap</a:t>
            </a:r>
            <a:r>
              <a:rPr lang="cs-CZ" dirty="0"/>
              <a:t>ř. 3x</a:t>
            </a:r>
            <a:r>
              <a:rPr lang="cs-CZ" baseline="30000" dirty="0"/>
              <a:t>2</a:t>
            </a:r>
            <a:r>
              <a:rPr lang="cs-CZ" dirty="0"/>
              <a:t>y</a:t>
            </a:r>
            <a:r>
              <a:rPr lang="cs-CZ" baseline="30000" dirty="0"/>
              <a:t>3</a:t>
            </a:r>
            <a:r>
              <a:rPr lang="cs-CZ" dirty="0"/>
              <a:t>+4xz</a:t>
            </a:r>
            <a:r>
              <a:rPr lang="cs-CZ" baseline="30000" dirty="0"/>
              <a:t>2</a:t>
            </a:r>
            <a:r>
              <a:rPr lang="cs-CZ" dirty="0"/>
              <a:t>-6xyz</a:t>
            </a:r>
            <a:r>
              <a:rPr lang="cs-CZ" baseline="30000" dirty="0"/>
              <a:t>2</a:t>
            </a:r>
            <a:r>
              <a:rPr lang="cs-CZ" dirty="0"/>
              <a:t>+3x</a:t>
            </a:r>
            <a:r>
              <a:rPr lang="cs-CZ" baseline="30000" dirty="0"/>
              <a:t>3</a:t>
            </a:r>
            <a:r>
              <a:rPr lang="cs-CZ" dirty="0"/>
              <a:t>y </a:t>
            </a:r>
            <a:r>
              <a:rPr lang="cs-CZ" baseline="30000" dirty="0"/>
              <a:t> </a:t>
            </a:r>
            <a:r>
              <a:rPr lang="cs-CZ" dirty="0"/>
              <a:t>má vedoucí člen 3x</a:t>
            </a:r>
            <a:r>
              <a:rPr lang="cs-CZ" baseline="30000" dirty="0"/>
              <a:t>3</a:t>
            </a:r>
            <a:r>
              <a:rPr lang="cs-CZ" dirty="0"/>
              <a:t>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4689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5C57BD6-DF9F-47B1-A802-8B3572F9C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list úlohy 1-3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0931972-1248-4B42-8BF5-91B9EEFBAA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2230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0D552B-A5BB-470D-9F0B-7501E89B43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Polynomy více neurčitých</a:t>
            </a:r>
            <a:br>
              <a:rPr lang="cs-CZ" dirty="0"/>
            </a:br>
            <a:r>
              <a:rPr lang="cs-CZ" dirty="0"/>
              <a:t>Základní pojmy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48109A5-9C29-428B-83FE-424182EFB3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Antonín Jančařík, 31. 3. 2020</a:t>
            </a:r>
          </a:p>
        </p:txBody>
      </p:sp>
    </p:spTree>
    <p:extLst>
      <p:ext uri="{BB962C8B-B14F-4D97-AF65-F5344CB8AC3E}">
        <p14:creationId xmlns:p14="http://schemas.microsoft.com/office/powerpoint/2010/main" val="23285575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AEF169-530D-467E-B158-AD842F669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 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9860D3-DE5D-474A-AB03-0E1CFCBB4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Polynom n neurčitých</a:t>
            </a:r>
          </a:p>
          <a:p>
            <a:r>
              <a:rPr lang="cs-CZ" dirty="0"/>
              <a:t>Člen polynomu a jeho stupeň</a:t>
            </a:r>
          </a:p>
          <a:p>
            <a:r>
              <a:rPr lang="cs-CZ" dirty="0"/>
              <a:t>Normální tvar</a:t>
            </a:r>
          </a:p>
          <a:p>
            <a:r>
              <a:rPr lang="cs-CZ" dirty="0"/>
              <a:t>Stupeň polynomu</a:t>
            </a:r>
          </a:p>
          <a:p>
            <a:r>
              <a:rPr lang="cs-CZ" dirty="0"/>
              <a:t>Výška polynomu a jejich uspořádání</a:t>
            </a:r>
          </a:p>
          <a:p>
            <a:r>
              <a:rPr lang="cs-CZ" dirty="0"/>
              <a:t>Vedoucí člen polynomu</a:t>
            </a:r>
          </a:p>
        </p:txBody>
      </p:sp>
    </p:spTree>
    <p:extLst>
      <p:ext uri="{BB962C8B-B14F-4D97-AF65-F5344CB8AC3E}">
        <p14:creationId xmlns:p14="http://schemas.microsoft.com/office/powerpoint/2010/main" val="2850130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1FE496-B935-48F3-AD7A-D5C8B3B4C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 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3AC97E-E46A-4DAB-A310-74474E02C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Symetrický polynom</a:t>
            </a:r>
          </a:p>
          <a:p>
            <a:r>
              <a:rPr lang="cs-CZ" dirty="0"/>
              <a:t>Jednoduchý symetrický polynom</a:t>
            </a:r>
          </a:p>
          <a:p>
            <a:r>
              <a:rPr lang="cs-CZ" dirty="0"/>
              <a:t>Elementární symetrický polynom – </a:t>
            </a:r>
            <a:r>
              <a:rPr lang="cs-CZ" dirty="0" err="1"/>
              <a:t>sigmičky</a:t>
            </a:r>
            <a:endParaRPr lang="cs-CZ" dirty="0"/>
          </a:p>
          <a:p>
            <a:r>
              <a:rPr lang="cs-CZ" dirty="0"/>
              <a:t>Polynomy s</a:t>
            </a:r>
            <a:r>
              <a:rPr lang="cs-CZ" baseline="-25000" dirty="0"/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3989457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AEF169-530D-467E-B158-AD842F669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 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9860D3-DE5D-474A-AB03-0E1CFCBB4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Polynom n neurčitých</a:t>
            </a:r>
          </a:p>
          <a:p>
            <a:r>
              <a:rPr lang="cs-CZ" dirty="0"/>
              <a:t>Člen polynomu a jeho stupeň</a:t>
            </a:r>
          </a:p>
          <a:p>
            <a:r>
              <a:rPr lang="cs-CZ" dirty="0"/>
              <a:t>Normální tvar</a:t>
            </a:r>
          </a:p>
          <a:p>
            <a:r>
              <a:rPr lang="cs-CZ" dirty="0"/>
              <a:t>Stupeň polynomu</a:t>
            </a:r>
          </a:p>
          <a:p>
            <a:r>
              <a:rPr lang="cs-CZ" dirty="0"/>
              <a:t>Výška polynomu a jejich uspořádání</a:t>
            </a:r>
          </a:p>
          <a:p>
            <a:r>
              <a:rPr lang="cs-CZ" dirty="0"/>
              <a:t>Vedoucí člen polynomu</a:t>
            </a:r>
          </a:p>
        </p:txBody>
      </p:sp>
    </p:spTree>
    <p:extLst>
      <p:ext uri="{BB962C8B-B14F-4D97-AF65-F5344CB8AC3E}">
        <p14:creationId xmlns:p14="http://schemas.microsoft.com/office/powerpoint/2010/main" val="32718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1FE496-B935-48F3-AD7A-D5C8B3B4C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 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3AC97E-E46A-4DAB-A310-74474E02C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Symetrický polynom</a:t>
            </a:r>
          </a:p>
          <a:p>
            <a:r>
              <a:rPr lang="cs-CZ" dirty="0"/>
              <a:t>Jednoduchý symetrický polynom</a:t>
            </a:r>
          </a:p>
          <a:p>
            <a:r>
              <a:rPr lang="cs-CZ" dirty="0"/>
              <a:t>Elementární symetrický polynom – </a:t>
            </a:r>
            <a:r>
              <a:rPr lang="cs-CZ" dirty="0" err="1"/>
              <a:t>sigmičky</a:t>
            </a:r>
            <a:endParaRPr lang="cs-CZ" dirty="0"/>
          </a:p>
          <a:p>
            <a:r>
              <a:rPr lang="cs-CZ" dirty="0"/>
              <a:t>Polynomy s</a:t>
            </a:r>
            <a:r>
              <a:rPr lang="cs-CZ" baseline="-25000" dirty="0"/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18484238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3DFC35-5716-4CA6-8F9A-B9EABDA77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Symetrický polynom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A856AA13-A4AB-4504-AB1E-C7F47520370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Polynom se nazývá symetrický, pokud po provedení libovolné permutace neurčitých dostaneme tentýž polynom</a:t>
                </a:r>
              </a:p>
              <a:p>
                <a:r>
                  <a:rPr lang="cs-CZ" dirty="0"/>
                  <a:t>Např.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𝑥𝑦𝑧</m:t>
                        </m:r>
                      </m:e>
                    </m:d>
                    <m:r>
                      <a:rPr lang="pt-BR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dirty="0"/>
                  <a:t>je symetrický polynom 3 neurčitých</a:t>
                </a:r>
              </a:p>
              <a:p>
                <a:r>
                  <a:rPr lang="cs-CZ" dirty="0"/>
                  <a:t>Např.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𝑥𝑦𝑧</m:t>
                        </m:r>
                      </m:e>
                    </m:d>
                    <m:r>
                      <a:rPr lang="pt-BR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dirty="0"/>
                  <a:t>není symetrický polynom 4 neurčitých</a:t>
                </a:r>
              </a:p>
              <a:p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BR" i="1" baseline="30000">
                        <a:latin typeface="Cambria Math" panose="02040503050406030204" pitchFamily="18" charset="0"/>
                      </a:rPr>
                      <m:t>2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BR" i="1" baseline="30000">
                        <a:latin typeface="Cambria Math" panose="02040503050406030204" pitchFamily="18" charset="0"/>
                      </a:rPr>
                      <m:t>2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pt-BR" i="1" baseline="30000">
                        <a:latin typeface="Cambria Math" panose="02040503050406030204" pitchFamily="18" charset="0"/>
                      </a:rPr>
                      <m:t>2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pt-BR" i="1" baseline="30000">
                        <a:latin typeface="Cambria Math" panose="02040503050406030204" pitchFamily="18" charset="0"/>
                      </a:rPr>
                      <m:t>2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pt-BR" i="1" baseline="30000">
                        <a:latin typeface="Cambria Math" panose="02040503050406030204" pitchFamily="18" charset="0"/>
                      </a:rPr>
                      <m:t>2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pt-BR" i="1" baseline="30000">
                        <a:latin typeface="Cambria Math" panose="02040503050406030204" pitchFamily="18" charset="0"/>
                      </a:rPr>
                      <m:t>2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cs-CZ" dirty="0"/>
                  <a:t> je symetrický polynom 3 neurčitých</a:t>
                </a:r>
              </a:p>
              <a:p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A856AA13-A4AB-4504-AB1E-C7F47520370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100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1FE496-B935-48F3-AD7A-D5C8B3B4C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 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3AC97E-E46A-4DAB-A310-74474E02C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Symetrický polynom</a:t>
            </a:r>
          </a:p>
          <a:p>
            <a:r>
              <a:rPr lang="cs-CZ" dirty="0">
                <a:solidFill>
                  <a:srgbClr val="FF0000"/>
                </a:solidFill>
              </a:rPr>
              <a:t>Jednoduchý symetrický polynom</a:t>
            </a:r>
          </a:p>
          <a:p>
            <a:r>
              <a:rPr lang="cs-CZ" dirty="0"/>
              <a:t>Elementární symetrický polynom – </a:t>
            </a:r>
            <a:r>
              <a:rPr lang="cs-CZ" dirty="0" err="1"/>
              <a:t>sigmičky</a:t>
            </a:r>
            <a:endParaRPr lang="cs-CZ" dirty="0"/>
          </a:p>
          <a:p>
            <a:r>
              <a:rPr lang="cs-CZ" dirty="0"/>
              <a:t>Polynomy s</a:t>
            </a:r>
            <a:r>
              <a:rPr lang="cs-CZ" baseline="-25000" dirty="0"/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17853228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A700BE-8ACF-429D-843F-78C2141DB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Jednoduchý symetrický polynom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4179FD33-04FC-4191-84FD-DA537B6F830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Symetrický polynom se nazývá jednoduchý symetrický polynom, pokud každý jeho člen lze získat permutací neurčitých z předem pevně zvoleného členu. </a:t>
                </a:r>
              </a:p>
              <a:p>
                <a:r>
                  <a:rPr lang="cs-CZ" dirty="0"/>
                  <a:t>Např.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𝑥𝑦𝑧</m:t>
                        </m:r>
                      </m:e>
                    </m:d>
                    <m:r>
                      <a:rPr lang="pt-BR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dirty="0"/>
                  <a:t>není jednoduchým symetrický polynom 3 neurčitých</a:t>
                </a:r>
              </a:p>
              <a:p>
                <a14:m>
                  <m:oMath xmlns:m="http://schemas.openxmlformats.org/officeDocument/2006/math">
                    <m:r>
                      <a:rPr lang="pt-BR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BR" i="1" baseline="30000">
                        <a:latin typeface="Cambria Math" panose="02040503050406030204" pitchFamily="18" charset="0"/>
                      </a:rPr>
                      <m:t>2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BR" i="1" baseline="30000">
                        <a:latin typeface="Cambria Math" panose="02040503050406030204" pitchFamily="18" charset="0"/>
                      </a:rPr>
                      <m:t>2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pt-BR" i="1" baseline="30000">
                        <a:latin typeface="Cambria Math" panose="02040503050406030204" pitchFamily="18" charset="0"/>
                      </a:rPr>
                      <m:t>2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pt-BR" i="1" baseline="30000">
                        <a:latin typeface="Cambria Math" panose="02040503050406030204" pitchFamily="18" charset="0"/>
                      </a:rPr>
                      <m:t>2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pt-BR" i="1" baseline="30000">
                        <a:latin typeface="Cambria Math" panose="02040503050406030204" pitchFamily="18" charset="0"/>
                      </a:rPr>
                      <m:t>2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pt-BR" i="1" baseline="30000">
                        <a:latin typeface="Cambria Math" panose="02040503050406030204" pitchFamily="18" charset="0"/>
                      </a:rPr>
                      <m:t>2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cs-CZ" dirty="0"/>
                  <a:t> je jednoduchý symetrický polynom 3 neurčitých</a:t>
                </a:r>
              </a:p>
              <a:p>
                <a:r>
                  <a:rPr lang="cs-CZ" dirty="0"/>
                  <a:t>Značení: </a:t>
                </a:r>
                <a14:m>
                  <m:oMath xmlns:m="http://schemas.openxmlformats.org/officeDocument/2006/math">
                    <m:r>
                      <a:rPr lang="pt-BR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BR" i="1" baseline="30000">
                        <a:latin typeface="Cambria Math" panose="02040503050406030204" pitchFamily="18" charset="0"/>
                      </a:rPr>
                      <m:t>2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BR" i="1" baseline="30000">
                        <a:latin typeface="Cambria Math" panose="02040503050406030204" pitchFamily="18" charset="0"/>
                      </a:rPr>
                      <m:t>2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pt-BR" i="1" baseline="30000">
                        <a:latin typeface="Cambria Math" panose="02040503050406030204" pitchFamily="18" charset="0"/>
                      </a:rPr>
                      <m:t>2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pt-BR" i="1" baseline="30000">
                        <a:latin typeface="Cambria Math" panose="02040503050406030204" pitchFamily="18" charset="0"/>
                      </a:rPr>
                      <m:t>2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pt-BR" i="1" baseline="30000">
                        <a:latin typeface="Cambria Math" panose="02040503050406030204" pitchFamily="18" charset="0"/>
                      </a:rPr>
                      <m:t>2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pt-BR" i="1" baseline="30000">
                        <a:latin typeface="Cambria Math" panose="02040503050406030204" pitchFamily="18" charset="0"/>
                      </a:rPr>
                      <m:t>2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cs-CZ" dirty="0"/>
                  <a:t> </a:t>
                </a:r>
                <a14:m>
                  <m:oMath xmlns:m="http://schemas.openxmlformats.org/officeDocument/2006/math">
                    <m:r>
                      <a:rPr lang="cs-CZ" b="0" i="0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(3)</m:t>
                        </m:r>
                      </m:sup>
                      <m:e>
                        <m:sSup>
                          <m:sSupPr>
                            <m:ctrlPr>
                              <a:rPr lang="cs-CZ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nary>
                  </m:oMath>
                </a14:m>
                <a:r>
                  <a:rPr lang="cs-CZ" dirty="0"/>
                  <a:t> </a:t>
                </a:r>
                <a:br>
                  <a:rPr lang="cs-CZ" dirty="0"/>
                </a:br>
                <a:r>
                  <a:rPr lang="cs-CZ" dirty="0"/>
                  <a:t>uvádíme vedoucí člen polynomu</a:t>
                </a:r>
              </a:p>
              <a:p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4179FD33-04FC-4191-84FD-DA537B6F830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79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820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5C04E3-DBBF-4A42-AC7C-B56A5AEA8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B57CF295-8B0B-433B-B0E5-4DBDEFEF449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Každý symetrický polynom lze napsat jakou součet jednoduchých symetrických polynomů.</a:t>
                </a:r>
              </a:p>
              <a:p>
                <a:r>
                  <a:rPr lang="cs-CZ" dirty="0"/>
                  <a:t>Např.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𝑥𝑦𝑧</m:t>
                    </m:r>
                    <m:r>
                      <a:rPr lang="pt-BR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(3)</m:t>
                        </m:r>
                      </m:sup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e>
                    </m:nary>
                    <m:nary>
                      <m:naryPr>
                        <m:chr m:val="∑"/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(3)</m:t>
                        </m:r>
                      </m:sup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𝑥𝑦𝑧</m:t>
                        </m:r>
                      </m:e>
                    </m:nary>
                  </m:oMath>
                </a14:m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B57CF295-8B0B-433B-B0E5-4DBDEFEF449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8188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1FE496-B935-48F3-AD7A-D5C8B3B4C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 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3AC97E-E46A-4DAB-A310-74474E02C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Symetrický polynom</a:t>
            </a:r>
          </a:p>
          <a:p>
            <a:r>
              <a:rPr lang="cs-CZ" dirty="0"/>
              <a:t>Jednoduchý symetrický polynom</a:t>
            </a:r>
          </a:p>
          <a:p>
            <a:r>
              <a:rPr lang="cs-CZ" dirty="0">
                <a:solidFill>
                  <a:srgbClr val="FF0000"/>
                </a:solidFill>
              </a:rPr>
              <a:t>Elementární symetrický polynom – </a:t>
            </a:r>
            <a:r>
              <a:rPr lang="cs-CZ" dirty="0" err="1">
                <a:solidFill>
                  <a:srgbClr val="FF0000"/>
                </a:solidFill>
              </a:rPr>
              <a:t>sigmičky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Polynomy s</a:t>
            </a:r>
            <a:r>
              <a:rPr lang="cs-CZ" baseline="-25000" dirty="0"/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15764857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E67EAD-033F-4C12-9DE6-71FA8D89C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Elementární symetrické polynomy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B9721B5E-7C3C-459D-975D-3134BE3DDD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dirty="0" smtClean="0">
                        <a:ea typeface="Cambria Math" panose="02040503050406030204" pitchFamily="18" charset="0"/>
                      </a:rPr>
                      <m:t>σ</m:t>
                    </m:r>
                    <m:r>
                      <a:rPr lang="cs-CZ" b="0" i="0" baseline="-2500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b="0" i="1" baseline="-2500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b="0" i="1" baseline="-2500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,…, 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𝑥𝑛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)=</m:t>
                    </m:r>
                    <m:nary>
                      <m:naryPr>
                        <m:chr m:val="∑"/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cs-CZ" b="0" i="1" baseline="-25000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nary>
                  </m:oMath>
                </a14:m>
                <a:endParaRPr lang="cs-CZ" baseline="-25000" dirty="0"/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dirty="0" smtClean="0">
                        <a:ea typeface="Cambria Math" panose="02040503050406030204" pitchFamily="18" charset="0"/>
                      </a:rPr>
                      <m:t>σ</m:t>
                    </m:r>
                    <m:r>
                      <a:rPr lang="cs-CZ" b="0" i="0" baseline="-2500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b="0" i="1" baseline="-2500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b="0" i="1" baseline="-2500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,…, 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𝑥𝑛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)=</m:t>
                    </m:r>
                    <m:nary>
                      <m:naryPr>
                        <m:chr m:val="∑"/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cs-CZ" b="0" i="1" baseline="-2500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cs-CZ" b="0" i="1" baseline="-2500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nary>
                  </m:oMath>
                </a14:m>
                <a:endParaRPr lang="cs-CZ" baseline="-25000" dirty="0"/>
              </a:p>
              <a:p>
                <a:r>
                  <a:rPr lang="cs-CZ" baseline="-25000" dirty="0"/>
                  <a:t>…</a:t>
                </a: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dirty="0" smtClean="0">
                        <a:ea typeface="Cambria Math" panose="02040503050406030204" pitchFamily="18" charset="0"/>
                      </a:rPr>
                      <m:t>σ</m:t>
                    </m:r>
                    <m:r>
                      <m:rPr>
                        <m:sty m:val="p"/>
                      </m:rPr>
                      <a:rPr lang="cs-CZ" b="0" i="0" baseline="-2500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b="0" i="1" baseline="-2500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b="0" i="1" baseline="-2500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,…, 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𝑥𝑛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)=</m:t>
                    </m:r>
                    <m:nary>
                      <m:naryPr>
                        <m:chr m:val="∑"/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cs-CZ" b="0" i="1" baseline="-2500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cs-CZ" b="0" i="1" baseline="-2500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…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𝑥𝑛</m:t>
                        </m:r>
                      </m:e>
                    </m:nary>
                  </m:oMath>
                </a14:m>
                <a:endParaRPr lang="cs-CZ" baseline="-25000" dirty="0"/>
              </a:p>
              <a:p>
                <a:endParaRPr lang="cs-CZ" baseline="-25000" dirty="0"/>
              </a:p>
              <a:p>
                <a:endParaRPr lang="cs-CZ" baseline="-25000" dirty="0"/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B9721B5E-7C3C-459D-975D-3134BE3DDD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866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1FE496-B935-48F3-AD7A-D5C8B3B4C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 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3AC97E-E46A-4DAB-A310-74474E02C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Symetrický polynom</a:t>
            </a:r>
          </a:p>
          <a:p>
            <a:r>
              <a:rPr lang="cs-CZ" dirty="0"/>
              <a:t>Jednoduchý symetrický polynom</a:t>
            </a:r>
          </a:p>
          <a:p>
            <a:r>
              <a:rPr lang="cs-CZ" dirty="0"/>
              <a:t>Elementární symetrický polynom – </a:t>
            </a:r>
            <a:r>
              <a:rPr lang="cs-CZ" dirty="0" err="1"/>
              <a:t>sigmičky</a:t>
            </a:r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Polynomy s</a:t>
            </a:r>
            <a:r>
              <a:rPr lang="cs-CZ" baseline="-25000" dirty="0">
                <a:solidFill>
                  <a:srgbClr val="FF0000"/>
                </a:solidFill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34565261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E2573-985B-4B88-98CB-D6128BE22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Polynomy s</a:t>
            </a:r>
            <a:r>
              <a:rPr lang="cs-CZ" baseline="-25000" dirty="0"/>
              <a:t>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65112BD3-B9A7-40D7-96FA-143FEB8EC3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</m:t>
                    </m:r>
                    <m:r>
                      <m:rPr>
                        <m:sty m:val="p"/>
                      </m:rPr>
                      <a:rPr lang="cs-CZ" b="0" i="0" baseline="-25000" smtClean="0">
                        <a:latin typeface="Cambria Math" panose="02040503050406030204" pitchFamily="18" charset="0"/>
                      </a:rPr>
                      <m:t>k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b="0" i="1" baseline="-2500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b="0" i="1" baseline="-2500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,…, 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𝑥𝑛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)=</m:t>
                    </m:r>
                    <m:nary>
                      <m:naryPr>
                        <m:chr m:val="∑"/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>
                        <m:d>
                          <m:d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sup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cs-CZ" b="0" i="1" baseline="-25000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nary>
                    <m:r>
                      <a:rPr lang="cs-CZ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cs-CZ" b="0" i="1" baseline="3000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cs-CZ" baseline="30000" dirty="0"/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65112BD3-B9A7-40D7-96FA-143FEB8EC3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97193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5C57BD6-DF9F-47B1-A802-8B3572F9C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list úlohy 3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0931972-1248-4B42-8BF5-91B9EEFBAA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417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1FE496-B935-48F3-AD7A-D5C8B3B4C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 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3AC97E-E46A-4DAB-A310-74474E02C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Symetrický polynom</a:t>
            </a:r>
          </a:p>
          <a:p>
            <a:r>
              <a:rPr lang="cs-CZ" dirty="0"/>
              <a:t>Jednoduchý symetrický polynom</a:t>
            </a:r>
          </a:p>
          <a:p>
            <a:r>
              <a:rPr lang="cs-CZ" dirty="0"/>
              <a:t>Elementární symetrický polynom – </a:t>
            </a:r>
            <a:r>
              <a:rPr lang="cs-CZ" dirty="0" err="1"/>
              <a:t>sigmičky</a:t>
            </a:r>
            <a:endParaRPr lang="cs-CZ" dirty="0"/>
          </a:p>
          <a:p>
            <a:r>
              <a:rPr lang="cs-CZ" dirty="0"/>
              <a:t>Polynomy s</a:t>
            </a:r>
            <a:r>
              <a:rPr lang="cs-CZ" baseline="-25000" dirty="0"/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1711798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AEF169-530D-467E-B158-AD842F669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 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9860D3-DE5D-474A-AB03-0E1CFCBB4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Polynom n neurčitých</a:t>
            </a:r>
          </a:p>
          <a:p>
            <a:r>
              <a:rPr lang="cs-CZ" dirty="0"/>
              <a:t>Člen polynomu a jeho stupeň</a:t>
            </a:r>
          </a:p>
          <a:p>
            <a:r>
              <a:rPr lang="cs-CZ" dirty="0"/>
              <a:t>Normální tvar</a:t>
            </a:r>
          </a:p>
          <a:p>
            <a:r>
              <a:rPr lang="cs-CZ" dirty="0"/>
              <a:t>Stupeň polynomu</a:t>
            </a:r>
          </a:p>
          <a:p>
            <a:r>
              <a:rPr lang="cs-CZ" dirty="0"/>
              <a:t>Výška polynomu a jejich uspořádání</a:t>
            </a:r>
          </a:p>
          <a:p>
            <a:r>
              <a:rPr lang="cs-CZ" dirty="0"/>
              <a:t>Vedoucí člen polynomu</a:t>
            </a:r>
          </a:p>
        </p:txBody>
      </p:sp>
    </p:spTree>
    <p:extLst>
      <p:ext uri="{BB962C8B-B14F-4D97-AF65-F5344CB8AC3E}">
        <p14:creationId xmlns:p14="http://schemas.microsoft.com/office/powerpoint/2010/main" val="2975120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B9BE31-3FD1-44E0-90BC-EB23B23EA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Polynom n neurčitých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480E81-A63B-4E71-99FA-149A71F2B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Polynomy konstruujeme nad oborem integrity I</a:t>
            </a:r>
          </a:p>
          <a:p>
            <a:r>
              <a:rPr lang="cs-CZ" dirty="0"/>
              <a:t>I</a:t>
            </a:r>
            <a:r>
              <a:rPr lang="en-GB" dirty="0"/>
              <a:t>[</a:t>
            </a:r>
            <a:r>
              <a:rPr lang="cs-CZ" dirty="0"/>
              <a:t>x</a:t>
            </a:r>
            <a:r>
              <a:rPr lang="en-GB" dirty="0"/>
              <a:t>] j</a:t>
            </a:r>
            <a:r>
              <a:rPr lang="cs-CZ" dirty="0"/>
              <a:t>e obor integrity</a:t>
            </a:r>
          </a:p>
          <a:p>
            <a:r>
              <a:rPr lang="cs-CZ" dirty="0"/>
              <a:t>Můžeme zkonstruovat (I</a:t>
            </a:r>
            <a:r>
              <a:rPr lang="en-GB" dirty="0"/>
              <a:t>[</a:t>
            </a:r>
            <a:r>
              <a:rPr lang="cs-CZ" dirty="0"/>
              <a:t>x</a:t>
            </a:r>
            <a:r>
              <a:rPr lang="en-GB" dirty="0"/>
              <a:t>]</a:t>
            </a:r>
            <a:r>
              <a:rPr lang="cs-CZ" dirty="0"/>
              <a:t>)</a:t>
            </a:r>
            <a:r>
              <a:rPr lang="en-GB" dirty="0"/>
              <a:t>[</a:t>
            </a:r>
            <a:r>
              <a:rPr lang="cs-CZ" dirty="0"/>
              <a:t>y</a:t>
            </a:r>
            <a:r>
              <a:rPr lang="en-GB" dirty="0"/>
              <a:t>]</a:t>
            </a:r>
            <a:endParaRPr lang="cs-CZ" dirty="0"/>
          </a:p>
          <a:p>
            <a:r>
              <a:rPr lang="cs-CZ" dirty="0"/>
              <a:t>(I</a:t>
            </a:r>
            <a:r>
              <a:rPr lang="en-GB" dirty="0"/>
              <a:t>[</a:t>
            </a:r>
            <a:r>
              <a:rPr lang="cs-CZ" dirty="0"/>
              <a:t>x</a:t>
            </a:r>
            <a:r>
              <a:rPr lang="en-GB" dirty="0"/>
              <a:t>]</a:t>
            </a:r>
            <a:r>
              <a:rPr lang="cs-CZ" dirty="0"/>
              <a:t>)</a:t>
            </a:r>
            <a:r>
              <a:rPr lang="en-GB" dirty="0"/>
              <a:t>[</a:t>
            </a:r>
            <a:r>
              <a:rPr lang="cs-CZ" dirty="0"/>
              <a:t>y</a:t>
            </a:r>
            <a:r>
              <a:rPr lang="en-GB" dirty="0"/>
              <a:t>]</a:t>
            </a:r>
            <a:r>
              <a:rPr lang="cs-CZ" dirty="0"/>
              <a:t> je opět obor integrity</a:t>
            </a:r>
          </a:p>
          <a:p>
            <a:r>
              <a:rPr lang="cs-CZ" dirty="0"/>
              <a:t>Můžeme zkonstruovat ((I</a:t>
            </a:r>
            <a:r>
              <a:rPr lang="en-GB" dirty="0"/>
              <a:t>[</a:t>
            </a:r>
            <a:r>
              <a:rPr lang="cs-CZ" dirty="0"/>
              <a:t>x</a:t>
            </a:r>
            <a:r>
              <a:rPr lang="en-GB" dirty="0"/>
              <a:t>]</a:t>
            </a:r>
            <a:r>
              <a:rPr lang="cs-CZ" dirty="0"/>
              <a:t>)</a:t>
            </a:r>
            <a:r>
              <a:rPr lang="en-GB" dirty="0"/>
              <a:t>[</a:t>
            </a:r>
            <a:r>
              <a:rPr lang="cs-CZ" dirty="0"/>
              <a:t>y</a:t>
            </a:r>
            <a:r>
              <a:rPr lang="en-GB" dirty="0"/>
              <a:t>]</a:t>
            </a:r>
            <a:r>
              <a:rPr lang="cs-CZ" dirty="0"/>
              <a:t>)</a:t>
            </a:r>
            <a:r>
              <a:rPr lang="en-GB" dirty="0"/>
              <a:t>[</a:t>
            </a:r>
            <a:r>
              <a:rPr lang="cs-CZ" dirty="0"/>
              <a:t>z</a:t>
            </a:r>
            <a:r>
              <a:rPr lang="en-GB" dirty="0"/>
              <a:t>]</a:t>
            </a:r>
            <a:r>
              <a:rPr lang="cs-CZ" dirty="0"/>
              <a:t> a zjednodušit zápis na I</a:t>
            </a:r>
            <a:r>
              <a:rPr lang="en-GB" dirty="0"/>
              <a:t>[x,</a:t>
            </a:r>
            <a:r>
              <a:rPr lang="cs-CZ" dirty="0"/>
              <a:t>y</a:t>
            </a:r>
            <a:r>
              <a:rPr lang="en-GB" dirty="0"/>
              <a:t>,</a:t>
            </a:r>
            <a:r>
              <a:rPr lang="cs-CZ" dirty="0"/>
              <a:t>z</a:t>
            </a:r>
            <a:r>
              <a:rPr lang="en-GB" dirty="0"/>
              <a:t>]</a:t>
            </a:r>
          </a:p>
          <a:p>
            <a:r>
              <a:rPr lang="en-GB" dirty="0"/>
              <a:t>I[x</a:t>
            </a:r>
            <a:r>
              <a:rPr lang="en-GB" baseline="-25000" dirty="0"/>
              <a:t>1</a:t>
            </a:r>
            <a:r>
              <a:rPr lang="en-GB" dirty="0"/>
              <a:t>, x</a:t>
            </a:r>
            <a:r>
              <a:rPr lang="en-GB" baseline="-25000" dirty="0"/>
              <a:t>2</a:t>
            </a:r>
            <a:r>
              <a:rPr lang="en-GB" dirty="0"/>
              <a:t>, …, </a:t>
            </a:r>
            <a:r>
              <a:rPr lang="en-GB" dirty="0" err="1"/>
              <a:t>x</a:t>
            </a:r>
            <a:r>
              <a:rPr lang="en-GB" baseline="-25000" dirty="0" err="1"/>
              <a:t>n</a:t>
            </a:r>
            <a:r>
              <a:rPr lang="en-GB" dirty="0"/>
              <a:t>]</a:t>
            </a:r>
            <a:endParaRPr lang="cs-CZ" dirty="0"/>
          </a:p>
          <a:p>
            <a:r>
              <a:rPr lang="en-GB" dirty="0"/>
              <a:t>Nap</a:t>
            </a:r>
            <a:r>
              <a:rPr lang="cs-CZ" dirty="0"/>
              <a:t>ř. 3x</a:t>
            </a:r>
            <a:r>
              <a:rPr lang="cs-CZ" baseline="30000" dirty="0"/>
              <a:t>2</a:t>
            </a:r>
            <a:r>
              <a:rPr lang="cs-CZ" dirty="0"/>
              <a:t>y</a:t>
            </a:r>
            <a:r>
              <a:rPr lang="cs-CZ" baseline="30000" dirty="0"/>
              <a:t>3</a:t>
            </a:r>
            <a:r>
              <a:rPr lang="cs-CZ" dirty="0"/>
              <a:t>+4xz</a:t>
            </a:r>
            <a:r>
              <a:rPr lang="cs-CZ" baseline="30000" dirty="0"/>
              <a:t>2</a:t>
            </a:r>
            <a:r>
              <a:rPr lang="cs-CZ" dirty="0"/>
              <a:t>-6xyz</a:t>
            </a:r>
            <a:r>
              <a:rPr lang="cs-CZ" baseline="30000" dirty="0"/>
              <a:t>2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797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AEF169-530D-467E-B158-AD842F669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 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9860D3-DE5D-474A-AB03-0E1CFCBB4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Polynom n neurčitých</a:t>
            </a:r>
          </a:p>
          <a:p>
            <a:r>
              <a:rPr lang="cs-CZ" dirty="0">
                <a:solidFill>
                  <a:srgbClr val="FF0000"/>
                </a:solidFill>
              </a:rPr>
              <a:t>Člen polynomu a jeho stupeň</a:t>
            </a:r>
          </a:p>
          <a:p>
            <a:r>
              <a:rPr lang="cs-CZ" dirty="0"/>
              <a:t>Normální tvar</a:t>
            </a:r>
          </a:p>
          <a:p>
            <a:r>
              <a:rPr lang="cs-CZ" dirty="0"/>
              <a:t>Stupeň polynomu</a:t>
            </a:r>
          </a:p>
          <a:p>
            <a:r>
              <a:rPr lang="cs-CZ" dirty="0"/>
              <a:t>Výška polynomu a jejich uspořádání</a:t>
            </a:r>
          </a:p>
          <a:p>
            <a:r>
              <a:rPr lang="cs-CZ" dirty="0"/>
              <a:t>Vedoucí člen polynomu</a:t>
            </a:r>
          </a:p>
        </p:txBody>
      </p:sp>
    </p:spTree>
    <p:extLst>
      <p:ext uri="{BB962C8B-B14F-4D97-AF65-F5344CB8AC3E}">
        <p14:creationId xmlns:p14="http://schemas.microsoft.com/office/powerpoint/2010/main" val="3016243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A26A64-E9AB-4BCB-B555-01DA9458B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 polynomu a jeho stupeň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BDC98F-D201-4AEA-9DE2-F7F8AA1FC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Člen polynomu nazveme libovolný sčítanec</a:t>
            </a:r>
          </a:p>
          <a:p>
            <a:r>
              <a:rPr lang="en-GB" dirty="0"/>
              <a:t>Nap</a:t>
            </a:r>
            <a:r>
              <a:rPr lang="cs-CZ" dirty="0"/>
              <a:t>ř. 3x</a:t>
            </a:r>
            <a:r>
              <a:rPr lang="cs-CZ" baseline="30000" dirty="0"/>
              <a:t>2</a:t>
            </a:r>
            <a:r>
              <a:rPr lang="cs-CZ" dirty="0"/>
              <a:t>y</a:t>
            </a:r>
            <a:r>
              <a:rPr lang="cs-CZ" baseline="30000" dirty="0"/>
              <a:t>3</a:t>
            </a:r>
            <a:r>
              <a:rPr lang="cs-CZ" dirty="0"/>
              <a:t>+4xz</a:t>
            </a:r>
            <a:r>
              <a:rPr lang="cs-CZ" baseline="30000" dirty="0"/>
              <a:t>2</a:t>
            </a:r>
            <a:r>
              <a:rPr lang="cs-CZ" dirty="0"/>
              <a:t>-6xyz</a:t>
            </a:r>
            <a:r>
              <a:rPr lang="cs-CZ" baseline="30000" dirty="0"/>
              <a:t>2</a:t>
            </a:r>
            <a:r>
              <a:rPr lang="cs-CZ" dirty="0"/>
              <a:t> má 3 členy</a:t>
            </a:r>
          </a:p>
          <a:p>
            <a:r>
              <a:rPr lang="cs-CZ" dirty="0"/>
              <a:t>Stupněm členu polynomu nazýváme součet exponentů u neurčitých</a:t>
            </a:r>
          </a:p>
          <a:p>
            <a:r>
              <a:rPr lang="en-GB" dirty="0"/>
              <a:t>Nap</a:t>
            </a:r>
            <a:r>
              <a:rPr lang="cs-CZ" dirty="0"/>
              <a:t>ř. člen 3x</a:t>
            </a:r>
            <a:r>
              <a:rPr lang="cs-CZ" baseline="30000" dirty="0"/>
              <a:t>2</a:t>
            </a:r>
            <a:r>
              <a:rPr lang="cs-CZ" dirty="0"/>
              <a:t>y</a:t>
            </a:r>
            <a:r>
              <a:rPr lang="cs-CZ" baseline="30000" dirty="0"/>
              <a:t>3</a:t>
            </a:r>
            <a:r>
              <a:rPr lang="cs-CZ" dirty="0"/>
              <a:t> má stupeň 5</a:t>
            </a:r>
            <a:br>
              <a:rPr lang="cs-CZ" dirty="0"/>
            </a:br>
            <a:r>
              <a:rPr lang="cs-CZ" dirty="0"/>
              <a:t>člen 4xz</a:t>
            </a:r>
            <a:r>
              <a:rPr lang="cs-CZ" baseline="30000" dirty="0"/>
              <a:t>2</a:t>
            </a:r>
            <a:r>
              <a:rPr lang="cs-CZ" dirty="0"/>
              <a:t> má stupeň 3 </a:t>
            </a:r>
            <a:br>
              <a:rPr lang="cs-CZ" dirty="0"/>
            </a:br>
            <a:r>
              <a:rPr lang="cs-CZ" dirty="0"/>
              <a:t>a člen -6xyz</a:t>
            </a:r>
            <a:r>
              <a:rPr lang="cs-CZ" baseline="30000" dirty="0"/>
              <a:t>2</a:t>
            </a:r>
            <a:r>
              <a:rPr lang="cs-CZ" dirty="0"/>
              <a:t> má stupeň 4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79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AEF169-530D-467E-B158-AD842F669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 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9860D3-DE5D-474A-AB03-0E1CFCBB4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Polynom n neurčitých</a:t>
            </a:r>
          </a:p>
          <a:p>
            <a:r>
              <a:rPr lang="cs-CZ" dirty="0"/>
              <a:t>Člen polynomu a jeho stupeň</a:t>
            </a:r>
          </a:p>
          <a:p>
            <a:r>
              <a:rPr lang="cs-CZ" dirty="0">
                <a:solidFill>
                  <a:srgbClr val="FF0000"/>
                </a:solidFill>
              </a:rPr>
              <a:t>Normální tvar</a:t>
            </a:r>
          </a:p>
          <a:p>
            <a:r>
              <a:rPr lang="cs-CZ" dirty="0"/>
              <a:t>Stupeň polynomu</a:t>
            </a:r>
          </a:p>
          <a:p>
            <a:r>
              <a:rPr lang="cs-CZ" dirty="0"/>
              <a:t>Výška polynomu a jejich uspořádání</a:t>
            </a:r>
          </a:p>
          <a:p>
            <a:r>
              <a:rPr lang="cs-CZ" dirty="0"/>
              <a:t>Vedoucí člen polynomu</a:t>
            </a:r>
          </a:p>
        </p:txBody>
      </p:sp>
    </p:spTree>
    <p:extLst>
      <p:ext uri="{BB962C8B-B14F-4D97-AF65-F5344CB8AC3E}">
        <p14:creationId xmlns:p14="http://schemas.microsoft.com/office/powerpoint/2010/main" val="1250845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93B111-A387-4E13-8A20-9E9045C80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Normální tvar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11FF9A-3EF4-4F15-BD90-F2BD1BFDA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Řekneme, že polynom n neurčitých </a:t>
            </a:r>
            <a:br>
              <a:rPr lang="cs-CZ" dirty="0"/>
            </a:br>
            <a:r>
              <a:rPr lang="cs-CZ" dirty="0"/>
              <a:t>je zapsán v normálním tvaru, </a:t>
            </a:r>
            <a:br>
              <a:rPr lang="cs-CZ" dirty="0"/>
            </a:br>
            <a:r>
              <a:rPr lang="cs-CZ" dirty="0"/>
              <a:t>jestliže pro libovolné dva jeho různé členy platí, </a:t>
            </a:r>
            <a:br>
              <a:rPr lang="cs-CZ" dirty="0"/>
            </a:br>
            <a:r>
              <a:rPr lang="cs-CZ" dirty="0"/>
              <a:t>že mají nenulové koeficienty a různé uspořádané n-</a:t>
            </a:r>
            <a:r>
              <a:rPr lang="cs-CZ" dirty="0" err="1"/>
              <a:t>tice</a:t>
            </a:r>
            <a:r>
              <a:rPr lang="cs-CZ" dirty="0"/>
              <a:t> exponentů</a:t>
            </a:r>
          </a:p>
          <a:p>
            <a:r>
              <a:rPr lang="en-GB" dirty="0"/>
              <a:t>Nap</a:t>
            </a:r>
            <a:r>
              <a:rPr lang="cs-CZ" dirty="0"/>
              <a:t>ř. 3x</a:t>
            </a:r>
            <a:r>
              <a:rPr lang="cs-CZ" baseline="30000" dirty="0"/>
              <a:t>2</a:t>
            </a:r>
            <a:r>
              <a:rPr lang="cs-CZ" dirty="0"/>
              <a:t>y</a:t>
            </a:r>
            <a:r>
              <a:rPr lang="cs-CZ" baseline="30000" dirty="0"/>
              <a:t>3</a:t>
            </a:r>
            <a:r>
              <a:rPr lang="cs-CZ" dirty="0"/>
              <a:t>+4xz</a:t>
            </a:r>
            <a:r>
              <a:rPr lang="cs-CZ" baseline="30000" dirty="0"/>
              <a:t>2</a:t>
            </a:r>
            <a:r>
              <a:rPr lang="cs-CZ" dirty="0"/>
              <a:t>-6xyz</a:t>
            </a:r>
            <a:r>
              <a:rPr lang="cs-CZ" baseline="30000" dirty="0"/>
              <a:t>2</a:t>
            </a:r>
            <a:r>
              <a:rPr lang="cs-CZ" dirty="0"/>
              <a:t> je v normálním tvaru</a:t>
            </a:r>
          </a:p>
          <a:p>
            <a:r>
              <a:rPr lang="en-GB" dirty="0"/>
              <a:t>Nap</a:t>
            </a:r>
            <a:r>
              <a:rPr lang="cs-CZ" dirty="0"/>
              <a:t>ř. 3x</a:t>
            </a:r>
            <a:r>
              <a:rPr lang="cs-CZ" baseline="30000" dirty="0"/>
              <a:t>2</a:t>
            </a:r>
            <a:r>
              <a:rPr lang="cs-CZ" dirty="0"/>
              <a:t>y</a:t>
            </a:r>
            <a:r>
              <a:rPr lang="cs-CZ" baseline="30000" dirty="0"/>
              <a:t>3</a:t>
            </a:r>
            <a:r>
              <a:rPr lang="cs-CZ" dirty="0"/>
              <a:t>+</a:t>
            </a:r>
            <a:r>
              <a:rPr lang="cs-CZ" dirty="0">
                <a:solidFill>
                  <a:srgbClr val="FF0000"/>
                </a:solidFill>
              </a:rPr>
              <a:t>0</a:t>
            </a:r>
            <a:r>
              <a:rPr lang="cs-CZ" dirty="0"/>
              <a:t>xz</a:t>
            </a:r>
            <a:r>
              <a:rPr lang="cs-CZ" baseline="30000" dirty="0"/>
              <a:t>2</a:t>
            </a:r>
            <a:r>
              <a:rPr lang="cs-CZ" dirty="0"/>
              <a:t>-6xyz</a:t>
            </a:r>
            <a:r>
              <a:rPr lang="cs-CZ" baseline="30000" dirty="0"/>
              <a:t>2</a:t>
            </a:r>
            <a:r>
              <a:rPr lang="cs-CZ" dirty="0"/>
              <a:t> není v normálním tvaru</a:t>
            </a:r>
          </a:p>
          <a:p>
            <a:r>
              <a:rPr lang="en-GB" dirty="0"/>
              <a:t>Nap</a:t>
            </a:r>
            <a:r>
              <a:rPr lang="cs-CZ" dirty="0"/>
              <a:t>ř. 3x</a:t>
            </a:r>
            <a:r>
              <a:rPr lang="cs-CZ" baseline="30000" dirty="0"/>
              <a:t>2</a:t>
            </a:r>
            <a:r>
              <a:rPr lang="cs-CZ" dirty="0"/>
              <a:t>y</a:t>
            </a:r>
            <a:r>
              <a:rPr lang="cs-CZ" baseline="30000" dirty="0"/>
              <a:t>3</a:t>
            </a:r>
            <a:r>
              <a:rPr lang="cs-CZ" dirty="0">
                <a:solidFill>
                  <a:srgbClr val="FF0000"/>
                </a:solidFill>
              </a:rPr>
              <a:t>-2xyz</a:t>
            </a:r>
            <a:r>
              <a:rPr lang="cs-CZ" baseline="30000" dirty="0">
                <a:solidFill>
                  <a:srgbClr val="FF0000"/>
                </a:solidFill>
              </a:rPr>
              <a:t>2</a:t>
            </a:r>
            <a:r>
              <a:rPr lang="cs-CZ" dirty="0"/>
              <a:t>+4xz</a:t>
            </a:r>
            <a:r>
              <a:rPr lang="cs-CZ" baseline="30000" dirty="0"/>
              <a:t>2</a:t>
            </a:r>
            <a:r>
              <a:rPr lang="cs-CZ" dirty="0">
                <a:solidFill>
                  <a:srgbClr val="FF0000"/>
                </a:solidFill>
              </a:rPr>
              <a:t>-4xyz</a:t>
            </a:r>
            <a:r>
              <a:rPr lang="cs-CZ" baseline="30000" dirty="0">
                <a:solidFill>
                  <a:srgbClr val="FF0000"/>
                </a:solidFill>
              </a:rPr>
              <a:t>2</a:t>
            </a:r>
            <a:r>
              <a:rPr lang="cs-CZ" dirty="0"/>
              <a:t> není v normálním tvaru</a:t>
            </a:r>
          </a:p>
          <a:p>
            <a:r>
              <a:rPr lang="cs-CZ" dirty="0" err="1"/>
              <a:t>Zapiště</a:t>
            </a:r>
            <a:r>
              <a:rPr lang="cs-CZ" dirty="0"/>
              <a:t> (</a:t>
            </a:r>
            <a:r>
              <a:rPr lang="cs-CZ" dirty="0" err="1"/>
              <a:t>x+z</a:t>
            </a:r>
            <a:r>
              <a:rPr lang="cs-CZ" dirty="0"/>
              <a:t>)(</a:t>
            </a:r>
            <a:r>
              <a:rPr lang="cs-CZ" dirty="0" err="1"/>
              <a:t>y+xz</a:t>
            </a:r>
            <a:r>
              <a:rPr lang="cs-CZ" dirty="0"/>
              <a:t>) v normálním tvaru: </a:t>
            </a:r>
          </a:p>
          <a:p>
            <a:r>
              <a:rPr lang="cs-CZ" dirty="0"/>
              <a:t>xy+x</a:t>
            </a:r>
            <a:r>
              <a:rPr lang="cs-CZ" baseline="30000" dirty="0"/>
              <a:t>2</a:t>
            </a:r>
            <a:r>
              <a:rPr lang="cs-CZ" dirty="0"/>
              <a:t>z+zy+xz</a:t>
            </a:r>
            <a:r>
              <a:rPr lang="cs-CZ" baseline="30000" dirty="0"/>
              <a:t>2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5536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292</TotalTime>
  <Words>837</Words>
  <Application>Microsoft Office PowerPoint</Application>
  <PresentationFormat>Širokoúhlá obrazovka</PresentationFormat>
  <Paragraphs>147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Cambria Math</vt:lpstr>
      <vt:lpstr>Motiv Office</vt:lpstr>
      <vt:lpstr>Polynomy více neurčitých Základní pojmy</vt:lpstr>
      <vt:lpstr>Pojmy I</vt:lpstr>
      <vt:lpstr>Pojmy II</vt:lpstr>
      <vt:lpstr>Pojmy I</vt:lpstr>
      <vt:lpstr>Polynom n neurčitých</vt:lpstr>
      <vt:lpstr>Pojmy I</vt:lpstr>
      <vt:lpstr>Člen polynomu a jeho stupeň</vt:lpstr>
      <vt:lpstr>Pojmy I</vt:lpstr>
      <vt:lpstr>Normální tvar</vt:lpstr>
      <vt:lpstr>Pojmy I</vt:lpstr>
      <vt:lpstr>Stupeň polynomu</vt:lpstr>
      <vt:lpstr>Pojmy I</vt:lpstr>
      <vt:lpstr>Výška polynomu a jejich uspořádání</vt:lpstr>
      <vt:lpstr>Pojmy I</vt:lpstr>
      <vt:lpstr>Vedoucí člen polynomu</vt:lpstr>
      <vt:lpstr>Pracovní list úlohy 1-3</vt:lpstr>
      <vt:lpstr>Polynomy více neurčitých Základní pojmy</vt:lpstr>
      <vt:lpstr>Pojmy I</vt:lpstr>
      <vt:lpstr>Pojmy II</vt:lpstr>
      <vt:lpstr>Pojmy II</vt:lpstr>
      <vt:lpstr>Symetrický polynom</vt:lpstr>
      <vt:lpstr>Pojmy II</vt:lpstr>
      <vt:lpstr>Jednoduchý symetrický polynom</vt:lpstr>
      <vt:lpstr>Věta</vt:lpstr>
      <vt:lpstr>Pojmy II</vt:lpstr>
      <vt:lpstr>Elementární symetrické polynomy</vt:lpstr>
      <vt:lpstr>Pojmy II</vt:lpstr>
      <vt:lpstr>Polynomy sk</vt:lpstr>
      <vt:lpstr>Pracovní list úlohy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Antonin Jancarik</dc:creator>
  <cp:lastModifiedBy>Antonin Jancarik</cp:lastModifiedBy>
  <cp:revision>21</cp:revision>
  <dcterms:created xsi:type="dcterms:W3CDTF">2020-03-28T17:07:55Z</dcterms:created>
  <dcterms:modified xsi:type="dcterms:W3CDTF">2022-11-11T13:17:53Z</dcterms:modified>
</cp:coreProperties>
</file>