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8" r:id="rId3"/>
    <p:sldId id="285" r:id="rId4"/>
    <p:sldId id="279" r:id="rId5"/>
    <p:sldId id="286" r:id="rId6"/>
    <p:sldId id="280" r:id="rId7"/>
    <p:sldId id="281" r:id="rId8"/>
    <p:sldId id="282" r:id="rId9"/>
    <p:sldId id="283" r:id="rId10"/>
    <p:sldId id="287" r:id="rId11"/>
    <p:sldId id="290" r:id="rId12"/>
    <p:sldId id="291" r:id="rId13"/>
    <p:sldId id="292" r:id="rId14"/>
    <p:sldId id="293" r:id="rId15"/>
    <p:sldId id="295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0-13T14:42:10.955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134745">
    <iact:property name="dataType"/>
    <iact:actionData xml:id="d0">
      <inkml:trace xmlns:inkml="http://www.w3.org/2003/InkML" xml:id="stk0" contextRef="#ctx0" brushRef="#br0">6773 13648 0,'25'0'394,"0"0"-388,1 0 10,-1 0-8,26 0 0,-26 0-1,26 0 1,0 0-1,-1 0 9,1 0-9,-25 0 0,24 0 1,1 0 0,0 0-1,-26 0 0,1 0 1,-1 0 0,26 0-1,-26 0 1,0 0-1,1 0 1,-1 0-1,0 0 8,1 0-7,-1 0-1,1 0 1,-1 0 7,0 0 22,1 0-22,-1 0 8,0 0-15,1 0-1,25 0 8,-26 0 0,26 0-7,-26 0-1,26 0 1,-1 0-1,-24 0 0,-1 0 1,26 0-1,25 0 1,-25 0-2,0 0 3,-26 0-3,26 0 2,-1 0 0,1 0-1,-26 0 0,1 0 1,25 0-1,-26 0 0,0 0 1,1 0-3,24 0 5,-24 0-3,-1-26 0,1 26 1,-26-25-1,25 25 2,0 0-3,1-25 2,-1 25-1,0 0-1,-25-26 10,26 26-8,-1 0 0,0 0-3,-25-25 4,26 25-1,-1 0-2,-25-26 2,26 26 0,-1 0 5,0 0-4,1 0-1,-26-25-1,25 25 1,0-25-1,1 25 1,-1 0 6,-25-26-7,26 26 1,-1 0 14,0-25-5,-25 0-3,0-1 9,0 1-11,0 0 12,0-1-8,0 1 6,0-1-14,0 1-1,0 0 9,0-1-9,0 1 0,0 0 7,0-1-4,0-24-4,0 24 1,0 1 1,-25-26 8,25 26-9,0-1-1,-25 1 4,25 0-4,-26-1 2,1-24 5,25 24-5,0 1-1,0-1 1,0 1-1,-26 0 1,1 25 7,25-26-8,0 1 0,-25 0 0,25-1 0,-26 1 1,26-1 6,-25 26-6,25-25-2,-25 25 3,25-25-2,0-1 8,-26 1-1,1 0 3,25-1-11,-26 26 2,1-25-1,0 0 0,-1-1 9,1 1-9,0-1 1,-26-24-1,26 50 1,-26-26-1,0 1 1,26 25-1,-26-25-2,0-1 4,0 1 0,1 25-2,-1-51 0,-25 26 0,25-1 1,26 26 0,-26-25-1,0 25 0,1-25 1,24 25-1,-25-26 2,26 26-3,0 0 2,-26 0-1,0 0 1,26-25-1,-26 25 0,0 0 1,26 0 0,0 0 0,-26 0-1,0 0 1,26 0-1,-26 0 2,0 0-2,1 0 0,24 0 0,1 0 2,-26 0-2,26 0 0,-26 0 2,26 0-2,-1 0 0,1 0 0,0 0-1,-1 0 4,1 0-5,-26 0 4,26 0-2,-1 0 1,-24 25 8,24-25-9,1 26 1,0-26-1,-26 25 1,25-25-1,26 25 0,-50-25 1,24 0 2,1 26-5,0-26 2,-1 25 3,1-25-4,-1 26 9,1-26-8,25 25 9,-25-25-10,-1 25 1,1 1 2,0-1-2,25 0-1,-26-25 10,1 26-10,0-1 1,-1 0 2,1 1-2,25-1-1,0 1 2,-26-26 7,26 25-7,-25-25-1,25 25 1,-25 1 0,25-1-2,-26 0 8,26 1-6,-25-26-1,25 25 2,0 0-2,-25-25 1,25 26-3,0-1 3,0 1 2,-26-1-5,26 0 18,0 1-8,-25-1-8,25 0 9,0 1-10,0-1 2,0 1 5,0-1-4,-26-25-2,26 25 1,-25 1-1,25-1 1,0 0-1,0 1 8,0 24-7,0-24-1,0-1 0,0 1 1,0-1-1,0 0 1,0 1-1,0-1 2,0 26-3,25-26 2,-25 26 5,0-26 3,26 1-8,-26-1-1,0 0 0,0 1 0,25-1 15,-25 0-14,0 1 13,0-1-12,0 0 13,26-25-14,-26 26-1,0-1 29,0 1-20,0-1-3,25 0 25,0 1-23,1-1 7,-1-25-7,0 25-1,-25 1 9,26-1-8,-1-25 1,1 0-8,-1 0-2,0 0 2,1 0 14,-26 26-14,25-26-1,0 0 16,1 0-8,-1 0 22,0 0-21,1 0 20,-1 0-20,1 0-1,-1 0 8,0 0-11,1 0 2,-1 0 18,0 0-10,1 0-6,-1 0-1,1 0 21,-1 0 10,-25-26-32,0 1 24,25 25-30,1 0 7,-26-26-8,25 26 7,0 0 55,-25-25-61,26 25 88,-26-25-88,0-1 30,25 26-31,0-25 32,1 25 20</inkml:trace>
    </iact:actionData>
  </iact:action>
  <iact:action type="add" startTime="140432">
    <iact:property name="dataType"/>
    <iact:actionData xml:id="d1">
      <inkml:trace xmlns:inkml="http://www.w3.org/2003/InkML" xml:id="stk1" contextRef="#ctx0" brushRef="#br0">8117 13749 0,'-25'0'262,"-26"0"-253,26 0-2,-1 0 0,1 0 7,0 0 2,-1 0-9,1 0 1,0 0-1,-1 0 0,1 0 16,-1 0-16,1 0 1,-26 0-1,26 0-1,0 0 3,-26 0 6,0 0-7,0 0-1,26 0 1,-26 0-1,1 0 1,-1 0-1,25 0 0,-24 0 1,-52 0-1,26 0 2,0 0-2,-25 0 0,-1 0 1,51 0 0,-25 0 0,25 0-2,1 0 2,-1 0 0,0 0 7,1 0-7,24 0-1,-25 0 0,1 0 1,24 0 0,-24 0 6,50 26-6,-26-26 0,1 0-1,-1 0 0,1 0 2,0 0 5,25 25 15,-26-25-19,26 25-4,-25-25 2,0 0 6,-1 0-5,1 26-2,0-26 1,25 25-1,-26-25 2,1 25-3,-1-25 2,1 0 0,0 26-1,-1-1 8,1-25-7,0 0 5,-1 25 11,1-25-9,25 26 0,-26-1-8,26 1 2,0-1-2,0 26 1,-25-51-2,25 50 2,0 1-1,-25-26 1,25 26-1,-26-25 1,26-1 0,-25 0 0,25 1 6,0-1-7,0 0 1,0 1 0,0-1-1,0 0 7,0 1 1,0-1-7,0 1 0,0-1 5,25 0-5,1 1-1,-1-1 9,0 0-8,26-25-2,-25 26 3,-1-1-2,26-25 0,-26 0 1,0 26-2,26-26 4,0 25-3,0-25 0,-1 25 0,1-25 1,25 0-1,-25 26 0,0-26 1,-1 25 0,1-25-1,0 25 0,0-25 1,-1 0-2,-24 26 3,24-26-2,1 0 1,0 0 6,0 0-7,-26 0 1,26 0 0,0 0-3,-26 0 5,0 0-4,26 0 2,0 0-1,-26 0 1,26 0 0,-26 0-1,1 0 0,24 0 0,-24 0 8,-1 0-8,26 0 0,-26 0 1,1 0-1,-1 0 1,0 0 0,1 0-2,-1 0 3,26 0-3,-26 0 2,0 0 8,26 0-10,-25 0 1,-1 0 1,26 0-1,-26 0 2,0 0 6,26 0-9,-25 0 2,-1 0-1,0 0 0,1 0 1,-1 0 0,0 0 0,26 0-2,-26 0 1,1 0 2,25 0 5,-26 0-7,0 0 1,1 0-3,24 0 5,-24 0-5,-1-26 13,26 26-12,-26-25 2,1 25-1,-1 0 0,0-25 0,1 25 7,-1 0 3,-25-26-10,25 26 0,-25-25 1,26 25-1,-1 0 15,-25-25-13,0-1-2,0 1-2,0-1 5,0 1-3,0-26 7,0 26 3,0 0-9,0-26-2,0 25 2,0 1 0,0 0-1,0-1 0,0 1 1,0 0 7,0-26-7,0 0 5,-25 26-4,-1 25 6,26-26-8,-25 1 1,25 0 0,0-1-1,-25 26 0,-1-25 2,26 0-2,-25-1 7,0 1-7,-1 0 9,1-1-8,0 1 0,-1-1 0,1 26 12,25-25-5,-26 25-7,1-25 7,25-1 0,-25 26-8,25-25 1,-26 25-1,1-51 27,25 26-25,-25 25-1,-1 0 6,26-25 1,-25 25-6,-1 0 6</inkml:trace>
    </iact:actionData>
  </iact:action>
  <iact:action type="add" startTime="148723">
    <iact:property name="dataType"/>
    <iact:actionData xml:id="d2">
      <inkml:trace xmlns:inkml="http://www.w3.org/2003/InkML" xml:id="stk2" contextRef="#ctx0" brushRef="#br0">6544 12912 0,'0'51'293,"0"-26"-278,0 1-7,0-1 16,0 0-11,0 1 10,0-1-8,0 0 1,0 1 13,0-1 8,0 0-20,0 1-4,0-1 2,0 1 9,0-1-9,0 0 22,0 1-23,0-1 9,0 0 0,26-25 231,-1 0-241,-25-25-4,25 25 4,1 0 4,-26-25-2,0-1 0,25 26-8,-25-25 23,26 25-22,-26-25-1,25 25 0,0-26 8,-25 1 1,26-1-8,-1 1 4,0 25 5,-25-25 6,26 25-10,-26-26-4,0 1 6,0 0-1,0-1 32,0 1-30,0 0 21,0-1-23,0 1 9,0-1-8,0 1 1,0 0 6,0-1 8,0 1-8,-26 25-7,26-25-7,-25 25-1,0 0 9,-1 0-3,1 0-4,0 0 0,-1 0 10,1 0-3,-1 0-9,1 0 7,0 0 2,-1 0-2,1 0 24,0 0-24,-1 0 11,26 25 100</inkml:trace>
    </iact:actionData>
  </iact:action>
  <iact:action type="add" startTime="152128">
    <iact:property name="dataType"/>
    <iact:actionData xml:id="d3">
      <inkml:trace xmlns:inkml="http://www.w3.org/2003/InkML" xml:id="stk3" contextRef="#ctx0" brushRef="#br0">6950 14206 0,'0'25'1049,"0"0"-1018,-25-25-9,0 26-6,25-1-2,0 1 1,-26-26 7,26 25-15,0 0 32,-25 1-26,-1-26 11,26 25-8,-25-25-10,0 25 9,25 1-2,-26-26-4,26 25-1,0 0 14,0 1-7,0-1 239,0 1-230,0-1-10,0 0 1,0 1 8,26-26-16,-26 25 2,25-25-3,0 0 9,-25 25 1,26-25-9,-26 26 0,25-26 0,-25 25 8,26-25-8,-1 26 0,0-26 1,1 25 0,-1-25 0,-25 25-1,25-25 15,1 0-13,-1 26-3,0-26 10,1 0 6,-1 0-6,1 0 21,-1 0-15,-25-26 24,0 1-33,25 0 3,-25-1-2,0 1 10,0-1-10,0 1 16,0 0-22,0-1 7,0 1-10,0 0 5,0-1-3,-25 26-1,0-25 10,25-1-6,0 1-5,0 0 3,0-1 5,0 1-3,-26 25-5,1-25 13,-1-1 3,26 1-14,-25 25 1,25-25-1,-25 25 8,25-26-8,0 1 9,-26 25 70</inkml:trace>
    </iact:actionData>
  </iact:action>
  <iact:action type="add" startTime="155935">
    <iact:property name="dataType"/>
    <iact:actionData xml:id="d4">
      <inkml:trace xmlns:inkml="http://www.w3.org/2003/InkML" xml:id="stk4" contextRef="#ctx0" brushRef="#br0">3627 14054 0,'0'25'775,"0"0"-759,0 1-2,0-1 8,0 0-6,0 1 21,0-1 1,0 0-17,0 1-6,0-1 0,0 1 8,0-1 13,0 0-20,0 1-3,0-1 10,0 0-9,0 1 2,25-26 210,1 0 231,-1 0-434,0 0-9,1 0 1,-1 0 0,1 0 22,-1 0-14,0 0-7,1 0-3,-1 0 8,0 0-5,1 0 21,-1 0-22,1 0 8,-1 0-7,0 0 0,-25-26 132,0 1-127,0 0 18,0-1-9,0 1-15,-25 25 15,25-25-23,0-1 8,0 1 21,-25 25-20,25-26-7,-26 1 18,1 25 20,25-25-32,0-1 30,0 1-15,0 0-14,-26 25-3,26-26-6,-25 26 1,25-25 7,-25 25-7,-1 0 7,1 0-1,0 0 39,25-25-31,-26 25-7,1 0 0,-1 0 29,1 0 413,0 0-286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1C6E1-8197-43AA-8A21-CDB5F844C301}" type="datetimeFigureOut">
              <a:rPr lang="cs-CZ" smtClean="0"/>
              <a:t>10.10.2020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24E90-0BD6-4978-BE48-67FCC56DDF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5094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F8BB7-B297-4EBE-BC4C-A5E081077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7FB58D7-FD29-414B-BF5C-74083D3D7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CF9DEA-072E-46F4-98A1-EB50F3D2A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73F552-9676-491E-9B28-ACD5EDA9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38650B-5A06-41B2-B515-65630CF6B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456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919D2-DBAE-47F9-8541-3826E3E34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269080D-BD1F-45D1-A277-9287B6A10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3B8406-E470-4CE8-9B8C-1B5EE8B57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551EAB-833B-4969-A87D-B8BCB76A5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DFA581-895B-4BD9-8A44-44D5664B3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064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238D54C-47EC-490F-B740-113A43D73D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A1C8EB-42BC-4539-B061-BCC45620E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BBC64C-FB66-4B58-B412-088410A16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830ED0-ECDD-41FF-80B8-7BEADC10C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BF8F7B-3C16-4D94-8A23-9F0FF6C83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5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99DB8C-5821-4691-A040-E0775E19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B51EC1-3E7E-4851-82D9-27783ECE4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425AF2-D0FD-4442-ABF3-35758E587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45AC40-D38E-402E-821E-C9B669FB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6BDF96-F124-43BF-AD58-9492D2193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13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674DF4-36AB-4F54-9C39-4ACFDF1A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49F2DEB-244A-4622-9582-F6CC12DBE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23C131-73A4-4DD0-BE8E-BC44E27AC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A58BF9-FA0E-45C6-B8FF-6C8BFD33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8E27F3-0A93-46DA-B0E6-D9CD49A99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170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E3B262-4C56-4206-9DE7-29BE359D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D169474-21B0-479B-AC8E-EDF66A980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3C593CC-9832-4F3C-BF35-A2DCB304C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5B7EC3D-ED12-4734-89C1-918AE621B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10.10.2020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E4715E6-DA4B-4303-9CBF-6E051138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710421C-2352-40F6-9DC7-0CE6EB8E3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79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CEDC53-800D-493A-9205-13B4ADB3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06EB47C-81AD-4060-B421-65D301CF3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E755318-2FA7-4B9B-A14A-7C94E03B2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B08554B-0E8E-4420-9E57-0E832E40DB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1CD506B-1447-40F2-BF63-99CD802CB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2493F58-08E0-4DFD-956E-0BD0F8713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10.10.2020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C5805DE-C19B-4988-B830-9C3EBD612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4344890-691A-434A-8106-DDEEA07F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0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0C8714-4DE6-4F4A-9D1F-0559440E3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64553F3-9132-46A3-B95B-3D3AACB13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10.10.2020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41E33F-0EFD-4746-9592-75738E09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2F37943-F7D7-48FB-8017-D2A0141B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40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4EA8493-6C3C-4AC3-980A-3E752D7E3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10.10.2020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4FC8826-39CA-442D-BC9D-149457B5D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3F5276-A2BE-44DA-B621-A18B231A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579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9AAE2F-E9CC-4523-9690-C474155B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96E206-4A04-493D-9FFD-A9466E9D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C81E01F-918A-4BD7-B857-DB050CA91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140981-D1B4-4C4F-95FA-21BC4AE8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10.10.2020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5EED5ED-EACB-47D3-AC30-1C6A07213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BDD45E-E023-4D00-BF81-2E3A24B0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112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7ACBA-6535-4063-9B7E-F6B63AD32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94D4215-8DB1-4E5C-B89F-D5E71B2B8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D906FE5-179E-459E-8FA1-5015D9BE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FD610B-A9D0-4E63-8EF2-34AE3B8C8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10.10.2020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E1D52D-B558-4D96-9621-4C47D890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2293366-B50A-4BDD-A793-43F917F94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9439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13B793C-4B60-42EE-AB4C-2B0E7F6CF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4CE85F6-0FBB-4B31-A6CC-DCDC8A1D8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C62ED8-96E1-4CB0-A5B1-5B1852406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C50F4-BD8A-42A3-ACCE-D8774C826954}" type="datetimeFigureOut">
              <a:rPr lang="cs-CZ" smtClean="0"/>
              <a:t>10.10.2020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589520-7F87-47E5-9AE9-DBBCD29CB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CC37E9-EC52-4B52-99AE-1DC756706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443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hyperlink" Target="http://bara.ujc.cas.cz/psjc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11/relationships/inkAction" Target="../ink/inkAction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4CD8E-7DAD-4947-BEF3-A2DFBF985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Úvodní jazykový seminář</a:t>
            </a:r>
            <a:br>
              <a:rPr lang="cs-CZ" sz="3600" b="1" dirty="0"/>
            </a:br>
            <a:r>
              <a:rPr lang="cs-CZ" sz="2800" b="1" dirty="0"/>
              <a:t>slovotvorba: derivace a slovotvorný rozbor</a:t>
            </a:r>
            <a:endParaRPr lang="cs-CZ" sz="36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BDD9AC-48DD-4ACA-941B-4CE8AC8A1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080F5FC-2DBA-4D9F-A3AA-085806D78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0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45"/>
    </mc:Choice>
    <mc:Fallback>
      <p:transition spd="slow" advTm="3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marginální procesy (pro zajímavost)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8801"/>
            <a:ext cx="9382944" cy="452596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deprefixace</a:t>
            </a:r>
          </a:p>
          <a:p>
            <a:pPr lvl="1"/>
            <a:r>
              <a:rPr lang="cs-CZ" b="1" i="1" dirty="0"/>
              <a:t>ú</a:t>
            </a:r>
            <a:r>
              <a:rPr lang="cs-CZ" i="1" dirty="0"/>
              <a:t>tes → tes </a:t>
            </a:r>
            <a:r>
              <a:rPr lang="cs-CZ" dirty="0"/>
              <a:t>(básnické)</a:t>
            </a:r>
          </a:p>
          <a:p>
            <a:r>
              <a:rPr lang="cs-CZ" b="1" dirty="0" err="1"/>
              <a:t>desufixace</a:t>
            </a:r>
            <a:endParaRPr lang="cs-CZ" b="1" dirty="0"/>
          </a:p>
          <a:p>
            <a:pPr lvl="1"/>
            <a:r>
              <a:rPr lang="cs-CZ" i="1" dirty="0"/>
              <a:t>krás</a:t>
            </a:r>
            <a:r>
              <a:rPr lang="cs-CZ" b="1" i="1" dirty="0"/>
              <a:t>ný</a:t>
            </a:r>
            <a:r>
              <a:rPr lang="cs-CZ" i="1" dirty="0"/>
              <a:t> → krása </a:t>
            </a:r>
            <a:r>
              <a:rPr lang="cs-CZ" dirty="0"/>
              <a:t>(</a:t>
            </a:r>
            <a:r>
              <a:rPr lang="cs-CZ" i="1" dirty="0"/>
              <a:t>-a </a:t>
            </a:r>
            <a:r>
              <a:rPr lang="cs-CZ" dirty="0"/>
              <a:t>je jen pádová koncovka)</a:t>
            </a:r>
          </a:p>
          <a:p>
            <a:r>
              <a:rPr lang="cs-CZ" b="1" dirty="0" err="1"/>
              <a:t>resufixace</a:t>
            </a:r>
            <a:endParaRPr lang="cs-CZ" b="1" dirty="0"/>
          </a:p>
          <a:p>
            <a:pPr lvl="1"/>
            <a:r>
              <a:rPr lang="cs-CZ" i="1" dirty="0"/>
              <a:t>níz</a:t>
            </a:r>
            <a:r>
              <a:rPr lang="cs-CZ" b="1" i="1" dirty="0"/>
              <a:t>ký</a:t>
            </a:r>
            <a:r>
              <a:rPr lang="cs-CZ" i="1" dirty="0"/>
              <a:t> → níž</a:t>
            </a:r>
            <a:r>
              <a:rPr lang="cs-CZ" b="1" i="1" dirty="0"/>
              <a:t>ina</a:t>
            </a:r>
          </a:p>
          <a:p>
            <a:pPr lvl="1"/>
            <a:endParaRPr lang="cs-CZ" b="1" dirty="0"/>
          </a:p>
          <a:p>
            <a:r>
              <a:rPr lang="cs-CZ" dirty="0"/>
              <a:t>při derivaci může probíhat</a:t>
            </a:r>
          </a:p>
          <a:p>
            <a:pPr lvl="1"/>
            <a:r>
              <a:rPr lang="cs-CZ" dirty="0" err="1"/>
              <a:t>reflexivizace</a:t>
            </a:r>
            <a:endParaRPr lang="cs-CZ" dirty="0"/>
          </a:p>
          <a:p>
            <a:pPr lvl="2"/>
            <a:r>
              <a:rPr lang="cs-CZ" i="1" dirty="0"/>
              <a:t>milovat → zamilovat </a:t>
            </a:r>
            <a:r>
              <a:rPr lang="cs-CZ" b="1" i="1" dirty="0"/>
              <a:t>se</a:t>
            </a:r>
          </a:p>
          <a:p>
            <a:pPr lvl="1"/>
            <a:r>
              <a:rPr lang="cs-CZ" dirty="0" err="1"/>
              <a:t>dereflexivizace</a:t>
            </a:r>
            <a:endParaRPr lang="cs-CZ" dirty="0"/>
          </a:p>
          <a:p>
            <a:pPr lvl="2"/>
            <a:r>
              <a:rPr lang="cs-CZ" i="1" dirty="0"/>
              <a:t>zamilovat </a:t>
            </a:r>
            <a:r>
              <a:rPr lang="cs-CZ" b="1" i="1" dirty="0"/>
              <a:t>se</a:t>
            </a:r>
            <a:r>
              <a:rPr lang="cs-CZ" i="1" dirty="0"/>
              <a:t> → zamilován → zamilovaný</a:t>
            </a:r>
          </a:p>
          <a:p>
            <a:pPr lvl="1"/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FBB6DEC-2FD6-4F0E-8B22-35BA2F31A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10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688"/>
    </mc:Choice>
    <mc:Fallback>
      <p:transition spd="slow" advTm="117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D1A506-2689-48A5-9E7F-A980A118A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forma × význam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F26819-1213-40E1-819D-B89C97F32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POVAL-E(-)Č-K(A) 		derivace, přechylování: -k-</a:t>
            </a: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POVAL-E(-)Č(Ø)		derivace? -</a:t>
            </a:r>
            <a:r>
              <a:rPr lang="cs-CZ" dirty="0" err="1">
                <a:solidFill>
                  <a:srgbClr val="0070C0"/>
                </a:solidFill>
              </a:rPr>
              <a:t>eč</a:t>
            </a:r>
            <a:endParaRPr lang="cs-CZ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PO-VAL-OVA(T) SE		prefixace + </a:t>
            </a:r>
            <a:r>
              <a:rPr lang="cs-CZ" dirty="0" err="1">
                <a:solidFill>
                  <a:srgbClr val="0070C0"/>
                </a:solidFill>
              </a:rPr>
              <a:t>transflexe</a:t>
            </a:r>
            <a:r>
              <a:rPr lang="cs-CZ" dirty="0">
                <a:solidFill>
                  <a:srgbClr val="0070C0"/>
                </a:solidFill>
              </a:rPr>
              <a:t> (vál → val)</a:t>
            </a: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VÁL-E(T) SE			</a:t>
            </a:r>
            <a:r>
              <a:rPr lang="cs-CZ" dirty="0" err="1">
                <a:solidFill>
                  <a:srgbClr val="0070C0"/>
                </a:solidFill>
              </a:rPr>
              <a:t>reflexivizace</a:t>
            </a:r>
            <a:endParaRPr lang="cs-CZ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VÁL-E(T) 	</a:t>
            </a:r>
            <a:r>
              <a:rPr lang="cs-CZ" dirty="0"/>
              <a:t>		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nepoužívá se žádné dokonavé *POVÁLET SE, kterému by forma POVALEČ odpovídala lépe (</a:t>
            </a:r>
            <a:r>
              <a:rPr lang="cs-CZ" i="1" dirty="0"/>
              <a:t>-e- </a:t>
            </a:r>
            <a:r>
              <a:rPr lang="cs-CZ" dirty="0"/>
              <a:t>by pak bylo kmenotvorná přípona)</a:t>
            </a:r>
          </a:p>
          <a:p>
            <a:endParaRPr lang="cs-CZ" dirty="0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A1BFF508-34F6-4CC4-B25D-193AD47B2EF0}"/>
              </a:ext>
            </a:extLst>
          </p:cNvPr>
          <p:cNvCxnSpPr>
            <a:cxnSpLocks/>
          </p:cNvCxnSpPr>
          <p:nvPr/>
        </p:nvCxnSpPr>
        <p:spPr>
          <a:xfrm flipH="1" flipV="1">
            <a:off x="2570922" y="2756454"/>
            <a:ext cx="2955235" cy="213359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06E8B0C-6338-4D39-AECD-8739CABAF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6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872"/>
    </mc:Choice>
    <mc:Fallback>
      <p:transition spd="slow" advTm="118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C38E5F-D42C-4A79-8F2C-8C84DC429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zkouška slovotvorného rozboru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CFE4E5-B2BB-469A-AF1C-4CB1E4C2C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OVČÁČEK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ROHLASOVÝ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PROPEČENÝ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ODVŠIVIT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NESLUŠNOST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AF810A9-0021-4CC2-B651-6B740C263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5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77"/>
    </mc:Choice>
    <mc:Fallback>
      <p:transition spd="slow" advTm="12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C38E5F-D42C-4A79-8F2C-8C84DC429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zkouška slovotvorného rozboru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CFE4E5-B2BB-469A-AF1C-4CB1E4C2C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OVČÁČ-EK(Ø) 	sufixace (</a:t>
            </a:r>
            <a:r>
              <a:rPr lang="cs-CZ" dirty="0" err="1">
                <a:solidFill>
                  <a:schemeClr val="accent1"/>
                </a:solidFill>
              </a:rPr>
              <a:t>deminuce</a:t>
            </a:r>
            <a:r>
              <a:rPr lang="cs-CZ" dirty="0">
                <a:solidFill>
                  <a:schemeClr val="accent1"/>
                </a:solidFill>
              </a:rPr>
              <a:t>/</a:t>
            </a:r>
            <a:r>
              <a:rPr lang="cs-CZ" dirty="0" err="1">
                <a:solidFill>
                  <a:schemeClr val="accent1"/>
                </a:solidFill>
              </a:rPr>
              <a:t>deminutivizace</a:t>
            </a:r>
            <a:r>
              <a:rPr lang="cs-CZ" dirty="0">
                <a:solidFill>
                  <a:schemeClr val="accent1"/>
                </a:solidFill>
              </a:rPr>
              <a:t>) (k 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č)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OVČ-ÁK(Ø)		sufixace (</a:t>
            </a:r>
            <a:r>
              <a:rPr lang="cs-CZ" dirty="0" err="1">
                <a:solidFill>
                  <a:schemeClr val="accent1"/>
                </a:solidFill>
              </a:rPr>
              <a:t>ovc</a:t>
            </a:r>
            <a:r>
              <a:rPr lang="cs-CZ" dirty="0">
                <a:solidFill>
                  <a:schemeClr val="accent1"/>
                </a:solidFill>
              </a:rPr>
              <a:t>- 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ovč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-)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OVC(E)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ROHLAS-OV(Ý)	sufixace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ROZHLAS(Ø)		</a:t>
            </a:r>
            <a:r>
              <a:rPr lang="cs-CZ" dirty="0" err="1">
                <a:solidFill>
                  <a:schemeClr val="accent1"/>
                </a:solidFill>
              </a:rPr>
              <a:t>transflexe</a:t>
            </a:r>
            <a:r>
              <a:rPr lang="cs-CZ" dirty="0">
                <a:solidFill>
                  <a:schemeClr val="accent1"/>
                </a:solidFill>
              </a:rPr>
              <a:t> (á 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a)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ROZ-HLÁS-I(T) 	prefixace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HLÁS-I(T)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(HLAS? nevíme jistě, co bylo dřív, HLAS je abstraktum, tedy spíš odvozené)		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E83A914-2BC9-41E2-A4C0-C46186448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32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42"/>
    </mc:Choice>
    <mc:Fallback>
      <p:transition spd="slow" advTm="120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C38E5F-D42C-4A79-8F2C-8C84DC429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zkouška slovotvorného rozboru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CFE4E5-B2BB-469A-AF1C-4CB1E4C2C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PRO-PEČ-EN(Ý)	</a:t>
            </a:r>
            <a:r>
              <a:rPr lang="cs-CZ" dirty="0" err="1">
                <a:solidFill>
                  <a:schemeClr val="accent1"/>
                </a:solidFill>
              </a:rPr>
              <a:t>transflexe</a:t>
            </a:r>
            <a:r>
              <a:rPr lang="cs-CZ" dirty="0">
                <a:solidFill>
                  <a:schemeClr val="accent1"/>
                </a:solidFill>
              </a:rPr>
              <a:t> (</a:t>
            </a:r>
            <a:r>
              <a:rPr lang="cs-CZ" dirty="0" err="1">
                <a:solidFill>
                  <a:schemeClr val="accent1"/>
                </a:solidFill>
              </a:rPr>
              <a:t>péc</a:t>
            </a:r>
            <a:r>
              <a:rPr lang="cs-CZ" dirty="0">
                <a:solidFill>
                  <a:schemeClr val="accent1"/>
                </a:solidFill>
              </a:rPr>
              <a:t> 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peč)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PRO-PÉC(T) 		prefixace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PÉC(T)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OD-VŠ-IV-I(T)	prefixace + </a:t>
            </a:r>
            <a:r>
              <a:rPr lang="cs-CZ" dirty="0" err="1">
                <a:solidFill>
                  <a:schemeClr val="accent1"/>
                </a:solidFill>
              </a:rPr>
              <a:t>transflexe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VŠ-IV(Ý)		sufixace (veš 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vš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VEŠ(Ø)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AB56FB9-061C-44E6-9A09-ADFA70017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3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581"/>
    </mc:Choice>
    <mc:Fallback>
      <p:transition spd="slow" advTm="11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C38E5F-D42C-4A79-8F2C-8C84DC429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zkouška slovotvorného rozboru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CFE4E5-B2BB-469A-AF1C-4CB1E4C2C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NESLUŠN-OST(Ø)	sufixace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NE-SLUŠN(Ý) 	prefixace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SLUŠ-N(Ý)		sufixace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SLUŠ-E(T)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U negativ jděte logicky, po významu: neslušnost není záporná slušnost, ale vlastnost někoho, kdo je neslušný. Někdy to ovšem poznat nelze a může být správných víc řešení. Srov. NEHORÁZNOST × NEZNALOST.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9421197-7B30-430A-B123-47221EDFD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0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479"/>
    </mc:Choice>
    <mc:Fallback>
      <p:transition spd="slow" advTm="147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lexikální zásoba češtiny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1"/>
            <a:ext cx="10515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Kolik má čeština slov?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Kolik čítá průměrná pasivní slovní zásoba?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Kolik čítá průměrná aktivní slovní zásoba?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990BC3C-832E-4A14-8A88-F891F7604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169" y="3429000"/>
            <a:ext cx="3429000" cy="3429000"/>
          </a:xfrm>
          <a:prstGeom prst="rect">
            <a:avLst/>
          </a:prstGeom>
        </p:spPr>
      </p:pic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2FDC58E6-343A-4918-8C48-81DF4457C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1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65"/>
    </mc:Choice>
    <mc:Fallback>
      <p:transition spd="slow" advTm="45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lexikální zásoba češtiny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1"/>
            <a:ext cx="10515600" cy="4525963"/>
          </a:xfrm>
        </p:spPr>
        <p:txBody>
          <a:bodyPr>
            <a:normAutofit/>
          </a:bodyPr>
          <a:lstStyle/>
          <a:p>
            <a:r>
              <a:rPr lang="cs-CZ" dirty="0"/>
              <a:t>celonárodní slovní zásoba: cca 250 000 slov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velký výkladový Příruční slovník jazyka českého (1935–1957, ale na základě textů z konce 19. století)</a:t>
            </a:r>
          </a:p>
          <a:p>
            <a:pPr lvl="1">
              <a:buFont typeface="Arial" pitchFamily="34" charset="0"/>
              <a:buChar char="•"/>
            </a:pPr>
            <a:r>
              <a:rPr lang="cs-CZ" dirty="0">
                <a:hlinkClick r:id="rId4"/>
              </a:rPr>
              <a:t>http://bara.ujc.cas.cz/psjc/</a:t>
            </a:r>
            <a:r>
              <a:rPr lang="cs-CZ" dirty="0"/>
              <a:t> </a:t>
            </a:r>
          </a:p>
          <a:p>
            <a:r>
              <a:rPr lang="cs-CZ" dirty="0"/>
              <a:t>člověk běžně užívá 3000–10 000 slov = aktivní slovní zásoba (závisí na mnoha faktorech)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pasivní slovní zásoba cca 40 000 slov (</a:t>
            </a:r>
            <a:r>
              <a:rPr lang="cs-CZ" dirty="0" err="1"/>
              <a:t>SSČ</a:t>
            </a:r>
            <a:r>
              <a:rPr lang="cs-CZ" dirty="0"/>
              <a:t>)</a:t>
            </a:r>
          </a:p>
          <a:p>
            <a:r>
              <a:rPr lang="cs-CZ" dirty="0"/>
              <a:t>centrum × periferie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/>
              <a:t>pes</a:t>
            </a:r>
            <a:r>
              <a:rPr lang="cs-CZ" dirty="0"/>
              <a:t>, </a:t>
            </a:r>
            <a:r>
              <a:rPr lang="cs-CZ" i="1" dirty="0"/>
              <a:t>dobrý</a:t>
            </a:r>
            <a:r>
              <a:rPr lang="cs-CZ" dirty="0"/>
              <a:t>, </a:t>
            </a:r>
            <a:r>
              <a:rPr lang="cs-CZ" i="1" dirty="0"/>
              <a:t>vidět</a:t>
            </a:r>
            <a:r>
              <a:rPr lang="cs-CZ" dirty="0"/>
              <a:t>, </a:t>
            </a:r>
            <a:r>
              <a:rPr lang="cs-CZ" i="1" dirty="0"/>
              <a:t>na</a:t>
            </a:r>
            <a:r>
              <a:rPr lang="cs-CZ" dirty="0"/>
              <a:t>, </a:t>
            </a:r>
            <a:r>
              <a:rPr lang="cs-CZ" i="1" dirty="0"/>
              <a:t>fuj</a:t>
            </a:r>
            <a:r>
              <a:rPr lang="cs-CZ" dirty="0"/>
              <a:t> × </a:t>
            </a:r>
            <a:r>
              <a:rPr lang="cs-CZ" i="1" dirty="0"/>
              <a:t>hrabáč</a:t>
            </a:r>
            <a:r>
              <a:rPr lang="cs-CZ" dirty="0"/>
              <a:t>, </a:t>
            </a:r>
            <a:r>
              <a:rPr lang="cs-CZ" i="1" dirty="0"/>
              <a:t>refýž</a:t>
            </a:r>
            <a:r>
              <a:rPr lang="cs-CZ" dirty="0"/>
              <a:t>, </a:t>
            </a:r>
            <a:r>
              <a:rPr lang="cs-CZ" i="1" dirty="0" err="1"/>
              <a:t>epesní</a:t>
            </a:r>
            <a:r>
              <a:rPr lang="cs-CZ" dirty="0"/>
              <a:t>, </a:t>
            </a:r>
            <a:r>
              <a:rPr lang="cs-CZ" i="1" dirty="0"/>
              <a:t>látat</a:t>
            </a:r>
            <a:r>
              <a:rPr lang="cs-CZ" dirty="0"/>
              <a:t>, </a:t>
            </a:r>
            <a:r>
              <a:rPr lang="cs-CZ" i="1" dirty="0"/>
              <a:t>zvíci</a:t>
            </a:r>
            <a:r>
              <a:rPr lang="cs-CZ" dirty="0"/>
              <a:t>, </a:t>
            </a:r>
            <a:r>
              <a:rPr lang="cs-CZ" i="1" dirty="0"/>
              <a:t>oj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36B63FF-220C-4C3C-8DD8-CD88906B2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88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406"/>
    </mc:Choice>
    <mc:Fallback>
      <p:transition spd="slow" advTm="435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slovotvorba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196245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proces utváření (nikoli jen vytváření) slov a jejich modifikace a adaptace v rámci slovní zásoby češtiny</a:t>
            </a:r>
          </a:p>
          <a:p>
            <a:r>
              <a:rPr lang="cs-CZ" dirty="0"/>
              <a:t>hledisko diachronní = etymologie</a:t>
            </a:r>
          </a:p>
          <a:p>
            <a:r>
              <a:rPr lang="cs-CZ" dirty="0"/>
              <a:t>hledisko synchronní</a:t>
            </a:r>
          </a:p>
          <a:p>
            <a:endParaRPr lang="cs-CZ" dirty="0"/>
          </a:p>
          <a:p>
            <a:r>
              <a:rPr lang="cs-CZ" dirty="0"/>
              <a:t>spojení s lexikologií</a:t>
            </a:r>
          </a:p>
          <a:p>
            <a:r>
              <a:rPr lang="cs-CZ" dirty="0"/>
              <a:t>spojení s gramatikou, hlavně s morfologií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slovotvorba = morfologie derivační (MČ 1)</a:t>
            </a:r>
          </a:p>
          <a:p>
            <a:r>
              <a:rPr lang="cs-CZ" dirty="0"/>
              <a:t>spojení se syntaxí jen okrajové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kompozice (</a:t>
            </a:r>
            <a:r>
              <a:rPr lang="cs-CZ" i="1" dirty="0"/>
              <a:t>podpatek</a:t>
            </a:r>
            <a:r>
              <a:rPr lang="cs-CZ" dirty="0"/>
              <a:t>, </a:t>
            </a:r>
            <a:r>
              <a:rPr lang="cs-CZ" i="1" dirty="0"/>
              <a:t>vlastizrádce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95BDCD3-2137-4F1E-85B0-2C588CF7A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76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254"/>
    </mc:Choice>
    <mc:Fallback>
      <p:transition spd="slow" advTm="233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C839B0-7974-4D8A-8824-8C715E3D5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slovotvorný rozbor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1184CE-60A2-4160-B234-FA9953F2D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× morfematický rozbor</a:t>
            </a:r>
          </a:p>
          <a:p>
            <a:r>
              <a:rPr lang="cs-CZ" dirty="0"/>
              <a:t>zajímají nás jednotlivé kroky, jak je utvořeno slovo/lexém</a:t>
            </a:r>
          </a:p>
          <a:p>
            <a:r>
              <a:rPr lang="cs-CZ" dirty="0"/>
              <a:t>nezajímá nás tvar slova (např. pád, slovesný způsob), tj. nevyčleňují se tvarotvorné sufixy!</a:t>
            </a:r>
          </a:p>
          <a:p>
            <a:r>
              <a:rPr lang="cs-CZ" dirty="0"/>
              <a:t>zaznamenáváme každý krok + proces + hláskové změny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ZÁCHRAN-ÁŘ(Ø)	sufixace (</a:t>
            </a:r>
            <a:r>
              <a:rPr lang="cs-CZ" dirty="0" err="1">
                <a:solidFill>
                  <a:srgbClr val="0070C0"/>
                </a:solidFill>
              </a:rPr>
              <a:t>chrán</a:t>
            </a:r>
            <a:r>
              <a:rPr lang="cs-CZ" dirty="0">
                <a:solidFill>
                  <a:srgbClr val="0070C0"/>
                </a:solidFill>
              </a:rPr>
              <a:t> → </a:t>
            </a:r>
            <a:r>
              <a:rPr lang="cs-CZ" dirty="0" err="1">
                <a:solidFill>
                  <a:srgbClr val="0070C0"/>
                </a:solidFill>
              </a:rPr>
              <a:t>chran</a:t>
            </a:r>
            <a:r>
              <a:rPr lang="cs-CZ" dirty="0">
                <a:solidFill>
                  <a:srgbClr val="0070C0"/>
                </a:solidFill>
              </a:rPr>
              <a:t>)</a:t>
            </a: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ZA-CHRÁN-I(T)	 prefixace</a:t>
            </a: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CHRÁN-I(T)	</a:t>
            </a:r>
            <a:r>
              <a:rPr lang="cs-CZ" dirty="0"/>
              <a:t>	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A00D3705-6AD3-4146-B970-5C8C8235AC3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05720" y="4246560"/>
              <a:ext cx="2064240" cy="114192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A00D3705-6AD3-4146-B970-5C8C8235AC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6360" y="4237200"/>
                <a:ext cx="2082960" cy="1160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EF95BA2-036A-410A-9CDE-7DEBF25C9B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1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684"/>
    </mc:Choice>
    <mc:Fallback>
      <p:transition spd="slow" advTm="225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utváření nových slov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slovo základové/fundující → slovo utvořené/fundované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společná část = slovotvorný základ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odlišnost tvoří slovotvorný formant</a:t>
            </a:r>
          </a:p>
          <a:p>
            <a:r>
              <a:rPr lang="cs-CZ" b="1" dirty="0"/>
              <a:t>fundace</a:t>
            </a:r>
            <a:r>
              <a:rPr lang="cs-CZ" dirty="0"/>
              <a:t> = jedno slovo se zakládá na druhém</a:t>
            </a:r>
          </a:p>
          <a:p>
            <a:r>
              <a:rPr lang="cs-CZ" b="1" dirty="0"/>
              <a:t>motivace</a:t>
            </a:r>
            <a:r>
              <a:rPr lang="cs-CZ" dirty="0"/>
              <a:t> = význam jednoho slova odkazuje na význam druhého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př. </a:t>
            </a:r>
            <a:r>
              <a:rPr lang="cs-CZ" i="1" dirty="0"/>
              <a:t>zelenina</a:t>
            </a:r>
            <a:r>
              <a:rPr lang="cs-CZ" dirty="0"/>
              <a:t> = něco zeleného</a:t>
            </a:r>
          </a:p>
          <a:p>
            <a:r>
              <a:rPr lang="cs-CZ" dirty="0"/>
              <a:t>slovní čeleď, slovní hnízdo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/>
              <a:t>pivo</a:t>
            </a:r>
            <a:r>
              <a:rPr lang="cs-CZ" dirty="0"/>
              <a:t> – </a:t>
            </a:r>
            <a:r>
              <a:rPr lang="cs-CZ" i="1" dirty="0"/>
              <a:t>pivíčko</a:t>
            </a:r>
            <a:r>
              <a:rPr lang="cs-CZ" dirty="0"/>
              <a:t> – </a:t>
            </a:r>
            <a:r>
              <a:rPr lang="cs-CZ" i="1" dirty="0"/>
              <a:t>pivní</a:t>
            </a:r>
            <a:r>
              <a:rPr lang="cs-CZ" dirty="0"/>
              <a:t> – </a:t>
            </a:r>
            <a:r>
              <a:rPr lang="cs-CZ" i="1" dirty="0" err="1"/>
              <a:t>pivařka</a:t>
            </a:r>
            <a:r>
              <a:rPr lang="cs-CZ" dirty="0"/>
              <a:t> – </a:t>
            </a:r>
            <a:r>
              <a:rPr lang="cs-CZ" i="1" dirty="0" err="1"/>
              <a:t>pivotéka</a:t>
            </a:r>
            <a:r>
              <a:rPr lang="cs-CZ" dirty="0"/>
              <a:t> – </a:t>
            </a:r>
            <a:r>
              <a:rPr lang="cs-CZ" i="1" dirty="0"/>
              <a:t>pivovar </a:t>
            </a:r>
          </a:p>
          <a:p>
            <a:pPr marL="914400" lvl="2" indent="0">
              <a:buNone/>
            </a:pPr>
            <a:r>
              <a:rPr lang="cs-CZ" dirty="0">
                <a:solidFill>
                  <a:schemeClr val="accent1"/>
                </a:solidFill>
              </a:rPr>
              <a:t>							</a:t>
            </a:r>
            <a:r>
              <a:rPr lang="cs-CZ" sz="2400" dirty="0">
                <a:solidFill>
                  <a:srgbClr val="0070C0"/>
                </a:solidFill>
              </a:rPr>
              <a:t>Jak vzniklo </a:t>
            </a:r>
          </a:p>
          <a:p>
            <a:pPr marL="914400" lvl="2" indent="0">
              <a:buNone/>
            </a:pPr>
            <a:r>
              <a:rPr lang="cs-CZ" sz="2400" dirty="0">
                <a:solidFill>
                  <a:srgbClr val="0070C0"/>
                </a:solidFill>
              </a:rPr>
              <a:t>							slovo </a:t>
            </a:r>
            <a:r>
              <a:rPr lang="cs-CZ" sz="2400" i="1" dirty="0">
                <a:solidFill>
                  <a:srgbClr val="0070C0"/>
                </a:solidFill>
              </a:rPr>
              <a:t>pivo</a:t>
            </a:r>
            <a:r>
              <a:rPr lang="cs-CZ" sz="2400" dirty="0">
                <a:solidFill>
                  <a:srgbClr val="0070C0"/>
                </a:solidFill>
              </a:rPr>
              <a:t>?</a:t>
            </a:r>
            <a:endParaRPr lang="cs-CZ" sz="1800" dirty="0">
              <a:solidFill>
                <a:srgbClr val="0070C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3E8E2B4-F06E-48C7-9B6A-1F67748DD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722" y="4213184"/>
            <a:ext cx="1692078" cy="2030494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0451906-72A1-46B3-A21F-79D309A51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4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464"/>
    </mc:Choice>
    <mc:Fallback>
      <p:transition spd="slow" advTm="247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derivace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470990"/>
            <a:ext cx="10515600" cy="49103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= odvozování</a:t>
            </a:r>
          </a:p>
          <a:p>
            <a:endParaRPr lang="cs-CZ" b="1" dirty="0"/>
          </a:p>
          <a:p>
            <a:pPr marL="0" indent="0">
              <a:buNone/>
            </a:pPr>
            <a:r>
              <a:rPr lang="cs-CZ" b="1" dirty="0"/>
              <a:t>prefixace</a:t>
            </a:r>
          </a:p>
          <a:p>
            <a:pPr lvl="1">
              <a:buFont typeface="Arial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Vymyslete slovo se třemi prefixy.</a:t>
            </a:r>
          </a:p>
          <a:p>
            <a:endParaRPr lang="cs-CZ" b="1" dirty="0"/>
          </a:p>
          <a:p>
            <a:pPr marL="0" indent="0">
              <a:buNone/>
            </a:pPr>
            <a:r>
              <a:rPr lang="cs-CZ" b="1" dirty="0"/>
              <a:t>sufixace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PIVO → PIVAŘ → PIVAŘKA</a:t>
            </a:r>
          </a:p>
          <a:p>
            <a:pPr lvl="3"/>
            <a:r>
              <a:rPr lang="cs-CZ" dirty="0"/>
              <a:t>(přechylování – </a:t>
            </a:r>
            <a:r>
              <a:rPr lang="cs-CZ" dirty="0" err="1"/>
              <a:t>móce</a:t>
            </a:r>
            <a:r>
              <a:rPr lang="cs-CZ" dirty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PIVO → PIVOVAR → PIVOVARNÍK → PIVOVARNICKÝ</a:t>
            </a:r>
          </a:p>
          <a:p>
            <a:pPr lvl="2"/>
            <a:r>
              <a:rPr lang="cs-CZ" dirty="0"/>
              <a:t>PIVOVARSKÝ × PIVOVARNICKÝ</a:t>
            </a:r>
          </a:p>
          <a:p>
            <a:pPr lvl="2"/>
            <a:r>
              <a:rPr lang="cs-CZ" dirty="0"/>
              <a:t>VĚDNÍ × VĚDECKÝ</a:t>
            </a:r>
          </a:p>
          <a:p>
            <a:pPr lvl="2"/>
            <a:r>
              <a:rPr lang="cs-CZ" dirty="0"/>
              <a:t>ZDRAVOTNÍ × ZDRAVOTNICKÝ</a:t>
            </a:r>
          </a:p>
          <a:p>
            <a:pPr lvl="1"/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BF7A49-0335-40C6-B1CE-E6E5BEA49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432" y="2796553"/>
            <a:ext cx="2434226" cy="1893287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F8025C8-9C3B-4624-A8D9-2C5278E27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8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354"/>
    </mc:Choice>
    <mc:Fallback>
      <p:transition spd="slow" advTm="168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derivace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7409" y="1690688"/>
            <a:ext cx="9253735" cy="469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err="1"/>
              <a:t>transflexe</a:t>
            </a:r>
            <a:endParaRPr lang="cs-CZ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tvoření slov koncovkou</a:t>
            </a:r>
          </a:p>
          <a:p>
            <a:pPr lvl="2"/>
            <a:r>
              <a:rPr lang="cs-CZ" dirty="0"/>
              <a:t>MALIN</a:t>
            </a:r>
            <a:r>
              <a:rPr lang="cs-CZ" b="1" dirty="0"/>
              <a:t>A</a:t>
            </a:r>
            <a:r>
              <a:rPr lang="cs-CZ" dirty="0"/>
              <a:t> → MALIN</a:t>
            </a:r>
            <a:r>
              <a:rPr lang="cs-CZ" b="1" dirty="0"/>
              <a:t>Í</a:t>
            </a:r>
            <a:r>
              <a:rPr lang="cs-CZ" dirty="0"/>
              <a:t>, PRAC</a:t>
            </a:r>
            <a:r>
              <a:rPr lang="cs-CZ" b="1" dirty="0"/>
              <a:t>OVAT</a:t>
            </a:r>
            <a:r>
              <a:rPr lang="cs-CZ" dirty="0"/>
              <a:t> → PRÁC</a:t>
            </a:r>
            <a:r>
              <a:rPr lang="cs-CZ" b="1" dirty="0"/>
              <a:t>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tvoření slov kmenotvorným sufixem</a:t>
            </a:r>
          </a:p>
          <a:p>
            <a:pPr lvl="2"/>
            <a:r>
              <a:rPr lang="cs-CZ" dirty="0"/>
              <a:t>SŮL → SOL</a:t>
            </a:r>
            <a:r>
              <a:rPr lang="cs-CZ" b="1" dirty="0"/>
              <a:t>IT</a:t>
            </a:r>
            <a:r>
              <a:rPr lang="cs-CZ" dirty="0"/>
              <a:t>, TELEFON → TELEFON</a:t>
            </a:r>
            <a:r>
              <a:rPr lang="cs-CZ" b="1" dirty="0"/>
              <a:t>OVAT</a:t>
            </a: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Jednoduše tehdy, když netvoříme slovo slovotvorným sufixem, ale kmenotvorným nebo pádovou koncovkou.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		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			</a:t>
            </a:r>
            <a:r>
              <a:rPr lang="cs-CZ" b="1" dirty="0"/>
              <a:t>Jedna z nejčastějších chyb v testu!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4386A60-F07A-44FA-9CE4-5200B7B0B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749" y="4658604"/>
            <a:ext cx="1458288" cy="1630256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C84DF41-3336-440F-91A7-9E588A351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3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110"/>
    </mc:Choice>
    <mc:Fallback>
      <p:transition spd="slow" advTm="191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9382944" cy="469064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cs-CZ" sz="2800" b="1" dirty="0"/>
              <a:t>kombinované tvoření </a:t>
            </a:r>
            <a:r>
              <a:rPr lang="cs-CZ" sz="2800" dirty="0"/>
              <a:t>(spojení 2 principů v jediném kroku)</a:t>
            </a:r>
          </a:p>
          <a:p>
            <a:pPr marL="742950" lvl="2" indent="-342900"/>
            <a:r>
              <a:rPr lang="cs-CZ" sz="2800" b="1" dirty="0"/>
              <a:t>prefixace + </a:t>
            </a:r>
            <a:r>
              <a:rPr lang="cs-CZ" sz="2800" b="1" dirty="0" err="1"/>
              <a:t>transflexe</a:t>
            </a:r>
            <a:r>
              <a:rPr lang="cs-CZ" sz="2800" b="1" dirty="0"/>
              <a:t>:</a:t>
            </a:r>
          </a:p>
          <a:p>
            <a:pPr marL="1200150" lvl="3" indent="-342900"/>
            <a:r>
              <a:rPr lang="cs-CZ" sz="2800" dirty="0"/>
              <a:t>HOR</a:t>
            </a:r>
            <a:r>
              <a:rPr lang="cs-CZ" sz="2800" b="1" dirty="0"/>
              <a:t>A</a:t>
            </a:r>
            <a:r>
              <a:rPr lang="cs-CZ" sz="2800" dirty="0"/>
              <a:t> → </a:t>
            </a:r>
            <a:r>
              <a:rPr lang="cs-CZ" sz="2800" b="1" dirty="0"/>
              <a:t>PO</a:t>
            </a:r>
            <a:r>
              <a:rPr lang="cs-CZ" sz="2800" dirty="0"/>
              <a:t>HOŘ</a:t>
            </a:r>
            <a:r>
              <a:rPr lang="cs-CZ" sz="2800" b="1" dirty="0"/>
              <a:t>Í</a:t>
            </a:r>
          </a:p>
          <a:p>
            <a:pPr marL="1200150" lvl="3" indent="-342900"/>
            <a:r>
              <a:rPr lang="cs-CZ" sz="2800" dirty="0"/>
              <a:t>MOUDR</a:t>
            </a:r>
            <a:r>
              <a:rPr lang="cs-CZ" sz="2800" b="1" dirty="0"/>
              <a:t>Ý</a:t>
            </a:r>
            <a:r>
              <a:rPr lang="cs-CZ" sz="2800" dirty="0"/>
              <a:t> → </a:t>
            </a:r>
            <a:r>
              <a:rPr lang="cs-CZ" sz="2800" b="1" dirty="0"/>
              <a:t>Z</a:t>
            </a:r>
            <a:r>
              <a:rPr lang="cs-CZ" sz="2800" dirty="0"/>
              <a:t>MOUDŘ</a:t>
            </a:r>
            <a:r>
              <a:rPr lang="cs-CZ" sz="2800" b="1" dirty="0"/>
              <a:t>ET</a:t>
            </a:r>
          </a:p>
          <a:p>
            <a:pPr marL="1200150" lvl="3" indent="-342900"/>
            <a:r>
              <a:rPr lang="cs-CZ" sz="2800" dirty="0"/>
              <a:t>velmi časté!!</a:t>
            </a:r>
          </a:p>
          <a:p>
            <a:pPr lvl="1">
              <a:buFont typeface="Arial" pitchFamily="34" charset="0"/>
              <a:buChar char="•"/>
            </a:pPr>
            <a:r>
              <a:rPr lang="cs-CZ" sz="2800" b="1" dirty="0"/>
              <a:t>prefixace + sufixace:</a:t>
            </a:r>
          </a:p>
          <a:p>
            <a:pPr lvl="2"/>
            <a:r>
              <a:rPr lang="cs-CZ" sz="2800" dirty="0"/>
              <a:t>PAT</a:t>
            </a:r>
            <a:r>
              <a:rPr lang="cs-CZ" sz="2800" b="1" dirty="0"/>
              <a:t>A</a:t>
            </a:r>
            <a:r>
              <a:rPr lang="cs-CZ" sz="2800" dirty="0"/>
              <a:t> →  </a:t>
            </a:r>
            <a:r>
              <a:rPr lang="cs-CZ" sz="2800" b="1" dirty="0"/>
              <a:t>POD</a:t>
            </a:r>
            <a:r>
              <a:rPr lang="cs-CZ" sz="2800" dirty="0"/>
              <a:t>PAT</a:t>
            </a:r>
            <a:r>
              <a:rPr lang="cs-CZ" sz="2800" b="1" dirty="0"/>
              <a:t>EK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5C715F-3C72-4996-9282-95244AE0D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236" y="2786708"/>
            <a:ext cx="5239820" cy="3999373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2FC2723-29DC-4B1D-BA7F-A127D9E3A8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4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255"/>
    </mc:Choice>
    <mc:Fallback>
      <p:transition spd="slow" advTm="127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8955</TotalTime>
  <Words>773</Words>
  <Application>Microsoft Office PowerPoint</Application>
  <PresentationFormat>Širokoúhlá obrazovka</PresentationFormat>
  <Paragraphs>126</Paragraphs>
  <Slides>15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Úvodní jazykový seminář slovotvorba: derivace a slovotvorný rozbor</vt:lpstr>
      <vt:lpstr>lexikální zásoba češtiny</vt:lpstr>
      <vt:lpstr>lexikální zásoba češtiny</vt:lpstr>
      <vt:lpstr>slovotvorba</vt:lpstr>
      <vt:lpstr>slovotvorný rozbor</vt:lpstr>
      <vt:lpstr>utváření nových slov</vt:lpstr>
      <vt:lpstr>derivace</vt:lpstr>
      <vt:lpstr>derivace</vt:lpstr>
      <vt:lpstr>Prezentace aplikace PowerPoint</vt:lpstr>
      <vt:lpstr>marginální procesy (pro zajímavost)</vt:lpstr>
      <vt:lpstr>forma × význam</vt:lpstr>
      <vt:lpstr>zkouška slovotvorného rozboru</vt:lpstr>
      <vt:lpstr>zkouška slovotvorného rozboru</vt:lpstr>
      <vt:lpstr>zkouška slovotvorného rozboru</vt:lpstr>
      <vt:lpstr>zkouška slovotvorného rozboru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pivo</dc:creator>
  <cp:lastModifiedBy>Prokšová, Hana</cp:lastModifiedBy>
  <cp:revision>74</cp:revision>
  <dcterms:created xsi:type="dcterms:W3CDTF">2017-10-03T13:04:14Z</dcterms:created>
  <dcterms:modified xsi:type="dcterms:W3CDTF">2020-10-13T20:19:11Z</dcterms:modified>
</cp:coreProperties>
</file>